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85" r:id="rId5"/>
  </p:sldMasterIdLst>
  <p:notesMasterIdLst>
    <p:notesMasterId r:id="rId14"/>
  </p:notesMasterIdLst>
  <p:handoutMasterIdLst>
    <p:handoutMasterId r:id="rId15"/>
  </p:handoutMasterIdLst>
  <p:sldIdLst>
    <p:sldId id="478" r:id="rId6"/>
    <p:sldId id="540" r:id="rId7"/>
    <p:sldId id="580" r:id="rId8"/>
    <p:sldId id="572" r:id="rId9"/>
    <p:sldId id="574" r:id="rId10"/>
    <p:sldId id="575" r:id="rId11"/>
    <p:sldId id="579" r:id="rId12"/>
    <p:sldId id="547" r:id="rId1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lison Gross" initials="AG" lastIdx="2" clrIdx="6">
    <p:extLst/>
  </p:cmAuthor>
  <p:cmAuthor id="1" name="Margarite Wypychowski" initials="MW" lastIdx="15" clrIdx="0">
    <p:extLst/>
  </p:cmAuthor>
  <p:cmAuthor id="8" name="Brian-Wagner" initials="B" lastIdx="62" clrIdx="7">
    <p:extLst/>
  </p:cmAuthor>
  <p:cmAuthor id="2" name="Eric Y" initials="EY" lastIdx="47" clrIdx="1"/>
  <p:cmAuthor id="3" name="Elizabeth Fischer" initials="EF" lastIdx="38" clrIdx="2">
    <p:extLst/>
  </p:cmAuthor>
  <p:cmAuthor id="4" name="Greg Lanier" initials="GL" lastIdx="17" clrIdx="3">
    <p:extLst/>
  </p:cmAuthor>
  <p:cmAuthor id="5" name="Eric Young" initials="EY" lastIdx="114" clrIdx="4">
    <p:extLst/>
  </p:cmAuthor>
  <p:cmAuthor id="6" name="Blake Goble" initials="BG" lastIdx="14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541"/>
    <a:srgbClr val="0000FF"/>
    <a:srgbClr val="C00000"/>
    <a:srgbClr val="00C000"/>
    <a:srgbClr val="800000"/>
    <a:srgbClr val="D0C883"/>
    <a:srgbClr val="86786F"/>
    <a:srgbClr val="5E544E"/>
    <a:srgbClr val="717074"/>
    <a:srgbClr val="D2C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86404" autoAdjust="0"/>
  </p:normalViewPr>
  <p:slideViewPr>
    <p:cSldViewPr>
      <p:cViewPr varScale="1">
        <p:scale>
          <a:sx n="97" d="100"/>
          <a:sy n="97" d="100"/>
        </p:scale>
        <p:origin x="15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1194" y="120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42787664"/>
        <c:axId val="-1542750128"/>
      </c:barChart>
      <c:catAx>
        <c:axId val="-1542787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CCCCCC"/>
            </a:solidFill>
          </a:ln>
        </c:spPr>
        <c:txPr>
          <a:bodyPr/>
          <a:lstStyle/>
          <a:p>
            <a:pPr>
              <a:defRPr sz="1100">
                <a:solidFill>
                  <a:srgbClr val="999999"/>
                </a:solidFill>
              </a:defRPr>
            </a:pPr>
            <a:endParaRPr lang="en-US"/>
          </a:p>
        </c:txPr>
        <c:crossAx val="-1542750128"/>
        <c:crosses val="autoZero"/>
        <c:auto val="1"/>
        <c:lblAlgn val="ctr"/>
        <c:lblOffset val="100"/>
        <c:noMultiLvlLbl val="0"/>
      </c:catAx>
      <c:valAx>
        <c:axId val="-1542750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CCCCCC"/>
            </a:solidFill>
          </a:ln>
        </c:spPr>
        <c:txPr>
          <a:bodyPr/>
          <a:lstStyle/>
          <a:p>
            <a:pPr>
              <a:defRPr sz="1100">
                <a:solidFill>
                  <a:schemeClr val="bg2">
                    <a:lumMod val="75000"/>
                  </a:schemeClr>
                </a:solidFill>
              </a:defRPr>
            </a:pPr>
            <a:endParaRPr lang="en-US"/>
          </a:p>
        </c:txPr>
        <c:crossAx val="-15427876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>
              <a:solidFill>
                <a:srgbClr val="999999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542749584"/>
        <c:axId val="-1542755568"/>
      </c:lineChart>
      <c:catAx>
        <c:axId val="-1542749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CCCCCC"/>
            </a:solidFill>
          </a:ln>
        </c:spPr>
        <c:txPr>
          <a:bodyPr/>
          <a:lstStyle/>
          <a:p>
            <a:pPr>
              <a:defRPr sz="1100">
                <a:solidFill>
                  <a:srgbClr val="717074"/>
                </a:solidFill>
              </a:defRPr>
            </a:pPr>
            <a:endParaRPr lang="en-US"/>
          </a:p>
        </c:txPr>
        <c:crossAx val="-1542755568"/>
        <c:crosses val="autoZero"/>
        <c:auto val="1"/>
        <c:lblAlgn val="ctr"/>
        <c:lblOffset val="100"/>
        <c:noMultiLvlLbl val="0"/>
      </c:catAx>
      <c:valAx>
        <c:axId val="-1542755568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CCCCCC"/>
            </a:solidFill>
          </a:ln>
        </c:spPr>
        <c:txPr>
          <a:bodyPr/>
          <a:lstStyle/>
          <a:p>
            <a:pPr>
              <a:defRPr sz="1100">
                <a:solidFill>
                  <a:schemeClr val="accent1"/>
                </a:solidFill>
              </a:defRPr>
            </a:pPr>
            <a:endParaRPr lang="en-US"/>
          </a:p>
        </c:txPr>
        <c:crossAx val="-15427495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>
              <a:solidFill>
                <a:srgbClr val="717074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100">
              <a:solidFill>
                <a:schemeClr val="accent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35A6B7-E298-4FCC-8387-1F6DE41AFE8E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3CDD867-ED9F-484C-810F-EB6E55C831AD}">
      <dgm:prSet custT="1"/>
      <dgm:spPr>
        <a:solidFill>
          <a:srgbClr val="70A489">
            <a:alpha val="90000"/>
          </a:srgbClr>
        </a:solidFill>
      </dgm:spPr>
      <dgm:t>
        <a:bodyPr/>
        <a:lstStyle/>
        <a:p>
          <a:pPr rtl="0"/>
          <a:r>
            <a:rPr lang="en-US" sz="2400" b="0" dirty="0" smtClean="0">
              <a:solidFill>
                <a:srgbClr val="FFFFFF"/>
              </a:solidFill>
            </a:rPr>
            <a:t>Section B</a:t>
          </a:r>
          <a:endParaRPr lang="en-US" sz="2400" b="0" dirty="0">
            <a:solidFill>
              <a:srgbClr val="FFFFFF"/>
            </a:solidFill>
          </a:endParaRPr>
        </a:p>
      </dgm:t>
    </dgm:pt>
    <dgm:pt modelId="{A7B95F45-7032-4C8D-91F1-A01FE413D3FD}" type="parTrans" cxnId="{0CCCE995-DB6B-445B-B91F-052670F84A1D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16A24296-E518-4C95-A601-D5FBD60556EF}" type="sibTrans" cxnId="{0CCCE995-DB6B-445B-B91F-052670F84A1D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4318C1B0-D904-41D9-90B4-C6EDF0EDE0B6}">
      <dgm:prSet custT="1"/>
      <dgm:spPr>
        <a:solidFill>
          <a:schemeClr val="accent3">
            <a:alpha val="83000"/>
          </a:schemeClr>
        </a:solidFill>
      </dgm:spPr>
      <dgm:t>
        <a:bodyPr/>
        <a:lstStyle/>
        <a:p>
          <a:pPr rtl="0"/>
          <a:r>
            <a:rPr lang="en-US" sz="2400" b="0" dirty="0" smtClean="0">
              <a:solidFill>
                <a:srgbClr val="FFFFFF"/>
              </a:solidFill>
            </a:rPr>
            <a:t>Section C</a:t>
          </a:r>
        </a:p>
      </dgm:t>
    </dgm:pt>
    <dgm:pt modelId="{E27B3D70-68A8-4DD6-9699-94671134D2AF}" type="parTrans" cxnId="{DEB09352-51BC-46AA-9D70-04A8FCE6CEC4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A147ACAA-04E2-4E6A-92AC-FB31C30FEF71}" type="sibTrans" cxnId="{DEB09352-51BC-46AA-9D70-04A8FCE6CEC4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5834A80B-1DF6-44A9-9F59-E6A53419A953}">
      <dgm:prSet custT="1"/>
      <dgm:spPr>
        <a:solidFill>
          <a:schemeClr val="accent2">
            <a:hueOff val="0"/>
            <a:satOff val="0"/>
            <a:lumOff val="0"/>
            <a:alpha val="79000"/>
          </a:schemeClr>
        </a:solidFill>
      </dgm:spPr>
      <dgm:t>
        <a:bodyPr/>
        <a:lstStyle/>
        <a:p>
          <a:pPr rtl="0"/>
          <a:r>
            <a:rPr lang="en-US" sz="2400" b="0" dirty="0" smtClean="0">
              <a:solidFill>
                <a:srgbClr val="FFFFFF"/>
              </a:solidFill>
            </a:rPr>
            <a:t>Section A</a:t>
          </a:r>
          <a:endParaRPr lang="en-US" sz="2400" b="0" dirty="0">
            <a:solidFill>
              <a:srgbClr val="FFFFFF"/>
            </a:solidFill>
          </a:endParaRPr>
        </a:p>
      </dgm:t>
    </dgm:pt>
    <dgm:pt modelId="{17AD5021-B8A2-467D-A275-C85E685E8670}" type="parTrans" cxnId="{D7484AEA-B21A-4CDB-9F77-FB10366C02EB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7DF16BA7-BF5C-452E-827E-0212C95B9A92}" type="sibTrans" cxnId="{D7484AEA-B21A-4CDB-9F77-FB10366C02EB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E06D8943-F861-4CAC-B7B1-FE02E32764E8}" type="pres">
      <dgm:prSet presAssocID="{8435A6B7-E298-4FCC-8387-1F6DE41AFE8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83ACD9-933D-4D86-8F67-AEA48C75E8CA}" type="pres">
      <dgm:prSet presAssocID="{63CDD867-ED9F-484C-810F-EB6E55C831AD}" presName="circ1" presStyleLbl="vennNode1" presStyleIdx="0" presStyleCnt="3"/>
      <dgm:spPr/>
      <dgm:t>
        <a:bodyPr/>
        <a:lstStyle/>
        <a:p>
          <a:endParaRPr lang="en-US"/>
        </a:p>
      </dgm:t>
    </dgm:pt>
    <dgm:pt modelId="{D5D2AF8E-BA1D-468E-B2F4-C97753DA7FFC}" type="pres">
      <dgm:prSet presAssocID="{63CDD867-ED9F-484C-810F-EB6E55C831A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256EC-BF13-45CD-9FF9-F6876509E619}" type="pres">
      <dgm:prSet presAssocID="{4318C1B0-D904-41D9-90B4-C6EDF0EDE0B6}" presName="circ2" presStyleLbl="vennNode1" presStyleIdx="1" presStyleCnt="3"/>
      <dgm:spPr/>
      <dgm:t>
        <a:bodyPr/>
        <a:lstStyle/>
        <a:p>
          <a:endParaRPr lang="en-US"/>
        </a:p>
      </dgm:t>
    </dgm:pt>
    <dgm:pt modelId="{A2FE1A50-30A2-46F4-8C22-AF68131D907E}" type="pres">
      <dgm:prSet presAssocID="{4318C1B0-D904-41D9-90B4-C6EDF0EDE0B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1688E-D87F-40AF-A6E7-4DA98978A2BD}" type="pres">
      <dgm:prSet presAssocID="{5834A80B-1DF6-44A9-9F59-E6A53419A953}" presName="circ3" presStyleLbl="vennNode1" presStyleIdx="2" presStyleCnt="3"/>
      <dgm:spPr/>
      <dgm:t>
        <a:bodyPr/>
        <a:lstStyle/>
        <a:p>
          <a:endParaRPr lang="en-US"/>
        </a:p>
      </dgm:t>
    </dgm:pt>
    <dgm:pt modelId="{562F15F7-B475-49F9-82AA-520E3A182D9F}" type="pres">
      <dgm:prSet presAssocID="{5834A80B-1DF6-44A9-9F59-E6A53419A95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88B7CB-37AD-4B58-A30A-DC2BB2280FC3}" type="presOf" srcId="{8435A6B7-E298-4FCC-8387-1F6DE41AFE8E}" destId="{E06D8943-F861-4CAC-B7B1-FE02E32764E8}" srcOrd="0" destOrd="0" presId="urn:microsoft.com/office/officeart/2005/8/layout/venn1"/>
    <dgm:cxn modelId="{0CCCE995-DB6B-445B-B91F-052670F84A1D}" srcId="{8435A6B7-E298-4FCC-8387-1F6DE41AFE8E}" destId="{63CDD867-ED9F-484C-810F-EB6E55C831AD}" srcOrd="0" destOrd="0" parTransId="{A7B95F45-7032-4C8D-91F1-A01FE413D3FD}" sibTransId="{16A24296-E518-4C95-A601-D5FBD60556EF}"/>
    <dgm:cxn modelId="{E12D9C3D-5CE8-4F1B-8E86-974DCA7B5146}" type="presOf" srcId="{63CDD867-ED9F-484C-810F-EB6E55C831AD}" destId="{D5D2AF8E-BA1D-468E-B2F4-C97753DA7FFC}" srcOrd="1" destOrd="0" presId="urn:microsoft.com/office/officeart/2005/8/layout/venn1"/>
    <dgm:cxn modelId="{DEB09352-51BC-46AA-9D70-04A8FCE6CEC4}" srcId="{8435A6B7-E298-4FCC-8387-1F6DE41AFE8E}" destId="{4318C1B0-D904-41D9-90B4-C6EDF0EDE0B6}" srcOrd="1" destOrd="0" parTransId="{E27B3D70-68A8-4DD6-9699-94671134D2AF}" sibTransId="{A147ACAA-04E2-4E6A-92AC-FB31C30FEF71}"/>
    <dgm:cxn modelId="{57508547-BB05-48F1-8CB2-024B76AE76C0}" type="presOf" srcId="{63CDD867-ED9F-484C-810F-EB6E55C831AD}" destId="{F383ACD9-933D-4D86-8F67-AEA48C75E8CA}" srcOrd="0" destOrd="0" presId="urn:microsoft.com/office/officeart/2005/8/layout/venn1"/>
    <dgm:cxn modelId="{D7484AEA-B21A-4CDB-9F77-FB10366C02EB}" srcId="{8435A6B7-E298-4FCC-8387-1F6DE41AFE8E}" destId="{5834A80B-1DF6-44A9-9F59-E6A53419A953}" srcOrd="2" destOrd="0" parTransId="{17AD5021-B8A2-467D-A275-C85E685E8670}" sibTransId="{7DF16BA7-BF5C-452E-827E-0212C95B9A92}"/>
    <dgm:cxn modelId="{89465A7E-5BB1-4336-8208-4AD5846721D3}" type="presOf" srcId="{4318C1B0-D904-41D9-90B4-C6EDF0EDE0B6}" destId="{A2FE1A50-30A2-46F4-8C22-AF68131D907E}" srcOrd="1" destOrd="0" presId="urn:microsoft.com/office/officeart/2005/8/layout/venn1"/>
    <dgm:cxn modelId="{D434A642-5FC9-447F-B536-F5413DFEB816}" type="presOf" srcId="{5834A80B-1DF6-44A9-9F59-E6A53419A953}" destId="{7491688E-D87F-40AF-A6E7-4DA98978A2BD}" srcOrd="0" destOrd="0" presId="urn:microsoft.com/office/officeart/2005/8/layout/venn1"/>
    <dgm:cxn modelId="{DC12F192-82C6-41BE-8C38-EDFAC67DB140}" type="presOf" srcId="{5834A80B-1DF6-44A9-9F59-E6A53419A953}" destId="{562F15F7-B475-49F9-82AA-520E3A182D9F}" srcOrd="1" destOrd="0" presId="urn:microsoft.com/office/officeart/2005/8/layout/venn1"/>
    <dgm:cxn modelId="{BB52C2FD-335D-4B89-8EE8-16C5D7D3E294}" type="presOf" srcId="{4318C1B0-D904-41D9-90B4-C6EDF0EDE0B6}" destId="{04C256EC-BF13-45CD-9FF9-F6876509E619}" srcOrd="0" destOrd="0" presId="urn:microsoft.com/office/officeart/2005/8/layout/venn1"/>
    <dgm:cxn modelId="{B6949DE1-3E63-4A64-A85D-4609CBF26558}" type="presParOf" srcId="{E06D8943-F861-4CAC-B7B1-FE02E32764E8}" destId="{F383ACD9-933D-4D86-8F67-AEA48C75E8CA}" srcOrd="0" destOrd="0" presId="urn:microsoft.com/office/officeart/2005/8/layout/venn1"/>
    <dgm:cxn modelId="{9D88ED19-D746-4088-9E92-7B940C454CA0}" type="presParOf" srcId="{E06D8943-F861-4CAC-B7B1-FE02E32764E8}" destId="{D5D2AF8E-BA1D-468E-B2F4-C97753DA7FFC}" srcOrd="1" destOrd="0" presId="urn:microsoft.com/office/officeart/2005/8/layout/venn1"/>
    <dgm:cxn modelId="{53DB85A0-9BA4-4B68-86D3-6441F50C60D9}" type="presParOf" srcId="{E06D8943-F861-4CAC-B7B1-FE02E32764E8}" destId="{04C256EC-BF13-45CD-9FF9-F6876509E619}" srcOrd="2" destOrd="0" presId="urn:microsoft.com/office/officeart/2005/8/layout/venn1"/>
    <dgm:cxn modelId="{210A4058-70C8-4E67-A882-A3711F3327EB}" type="presParOf" srcId="{E06D8943-F861-4CAC-B7B1-FE02E32764E8}" destId="{A2FE1A50-30A2-46F4-8C22-AF68131D907E}" srcOrd="3" destOrd="0" presId="urn:microsoft.com/office/officeart/2005/8/layout/venn1"/>
    <dgm:cxn modelId="{F46393BD-9D3C-43A6-B7AC-6ABA143863FA}" type="presParOf" srcId="{E06D8943-F861-4CAC-B7B1-FE02E32764E8}" destId="{7491688E-D87F-40AF-A6E7-4DA98978A2BD}" srcOrd="4" destOrd="0" presId="urn:microsoft.com/office/officeart/2005/8/layout/venn1"/>
    <dgm:cxn modelId="{F8401846-C67C-4BD5-AED3-8BDD9B86BB82}" type="presParOf" srcId="{E06D8943-F861-4CAC-B7B1-FE02E32764E8}" destId="{562F15F7-B475-49F9-82AA-520E3A182D9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582" cy="480389"/>
          </a:xfrm>
          <a:prstGeom prst="rect">
            <a:avLst/>
          </a:prstGeom>
        </p:spPr>
        <p:txBody>
          <a:bodyPr vert="horz" lIns="94852" tIns="47426" rIns="94852" bIns="474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1"/>
            <a:ext cx="3170582" cy="480389"/>
          </a:xfrm>
          <a:prstGeom prst="rect">
            <a:avLst/>
          </a:prstGeom>
        </p:spPr>
        <p:txBody>
          <a:bodyPr vert="horz" lIns="94852" tIns="47426" rIns="94852" bIns="47426" rtlCol="0"/>
          <a:lstStyle>
            <a:lvl1pPr algn="r">
              <a:defRPr sz="1200"/>
            </a:lvl1pPr>
          </a:lstStyle>
          <a:p>
            <a:fld id="{794CFEB3-DC5A-C34C-954B-3B8B7D88504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582" cy="480389"/>
          </a:xfrm>
          <a:prstGeom prst="rect">
            <a:avLst/>
          </a:prstGeom>
        </p:spPr>
        <p:txBody>
          <a:bodyPr vert="horz" lIns="94852" tIns="47426" rIns="94852" bIns="474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3"/>
            <a:ext cx="3170582" cy="480389"/>
          </a:xfrm>
          <a:prstGeom prst="rect">
            <a:avLst/>
          </a:prstGeom>
        </p:spPr>
        <p:txBody>
          <a:bodyPr vert="horz" lIns="94852" tIns="47426" rIns="94852" bIns="47426" rtlCol="0" anchor="b"/>
          <a:lstStyle>
            <a:lvl1pPr algn="r">
              <a:defRPr sz="1200"/>
            </a:lvl1pPr>
          </a:lstStyle>
          <a:p>
            <a:fld id="{0FA49A48-9560-0A48-94CE-0C514134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2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4" tIns="48327" rIns="96654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1727"/>
          </a:xfrm>
          <a:prstGeom prst="rect">
            <a:avLst/>
          </a:prstGeom>
        </p:spPr>
        <p:txBody>
          <a:bodyPr vert="horz" lIns="96654" tIns="48327" rIns="96654" bIns="48327" rtlCol="0"/>
          <a:lstStyle>
            <a:lvl1pPr algn="r">
              <a:defRPr sz="1200"/>
            </a:lvl1pPr>
          </a:lstStyle>
          <a:p>
            <a:fld id="{4A4BE59D-8A6D-430D-A2D6-3517F56DD4C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8600" y="1200150"/>
            <a:ext cx="4318000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4" tIns="48327" rIns="96654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4" tIns="48327" rIns="96654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54" tIns="48327" rIns="96654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6"/>
            <a:ext cx="3169920" cy="481726"/>
          </a:xfrm>
          <a:prstGeom prst="rect">
            <a:avLst/>
          </a:prstGeom>
        </p:spPr>
        <p:txBody>
          <a:bodyPr vert="horz" lIns="96654" tIns="48327" rIns="96654" bIns="48327" rtlCol="0" anchor="b"/>
          <a:lstStyle>
            <a:lvl1pPr algn="r">
              <a:defRPr sz="1200"/>
            </a:lvl1pPr>
          </a:lstStyle>
          <a:p>
            <a:fld id="{7162329A-4540-42B5-A1B4-0B3CD0586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0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73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10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8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8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8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2329A-4540-42B5-A1B4-0B3CD0586E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8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jp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jp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jp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jp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jp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jp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992124"/>
            <a:ext cx="4572000" cy="434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00600" y="1066800"/>
            <a:ext cx="4114800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1032"/>
          <p:cNvSpPr>
            <a:spLocks noChangeArrowheads="1"/>
          </p:cNvSpPr>
          <p:nvPr userDrawn="1"/>
        </p:nvSpPr>
        <p:spPr bwMode="auto">
          <a:xfrm rot="5400000">
            <a:off x="6915150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32"/>
          <p:cNvSpPr>
            <a:spLocks noChangeArrowheads="1"/>
          </p:cNvSpPr>
          <p:nvPr userDrawn="1"/>
        </p:nvSpPr>
        <p:spPr bwMode="auto">
          <a:xfrm rot="5400000">
            <a:off x="2447722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00600" y="3875930"/>
            <a:ext cx="3401618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Date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3337561"/>
            <a:ext cx="3703277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Your Name Here</a:t>
            </a:r>
            <a:endParaRPr lang="en-US" dirty="0"/>
          </a:p>
        </p:txBody>
      </p:sp>
      <p:pic>
        <p:nvPicPr>
          <p:cNvPr id="1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210" y="6333411"/>
            <a:ext cx="1831960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188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Option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95" r="14995"/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00600" y="1066800"/>
            <a:ext cx="4114800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032"/>
          <p:cNvSpPr>
            <a:spLocks noChangeArrowheads="1"/>
          </p:cNvSpPr>
          <p:nvPr userDrawn="1"/>
        </p:nvSpPr>
        <p:spPr bwMode="auto">
          <a:xfrm rot="5400000">
            <a:off x="6915150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32"/>
          <p:cNvSpPr>
            <a:spLocks noChangeArrowheads="1"/>
          </p:cNvSpPr>
          <p:nvPr userDrawn="1"/>
        </p:nvSpPr>
        <p:spPr bwMode="auto">
          <a:xfrm rot="5400000">
            <a:off x="2447722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00600" y="3875930"/>
            <a:ext cx="3401618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3337561"/>
            <a:ext cx="3703277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Your Name Here</a:t>
            </a:r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210" y="6333411"/>
            <a:ext cx="1831960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449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Option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70" r="14770"/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00600" y="1066800"/>
            <a:ext cx="4114800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032"/>
          <p:cNvSpPr>
            <a:spLocks noChangeArrowheads="1"/>
          </p:cNvSpPr>
          <p:nvPr userDrawn="1"/>
        </p:nvSpPr>
        <p:spPr bwMode="auto">
          <a:xfrm rot="5400000">
            <a:off x="6915150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32"/>
          <p:cNvSpPr>
            <a:spLocks noChangeArrowheads="1"/>
          </p:cNvSpPr>
          <p:nvPr userDrawn="1"/>
        </p:nvSpPr>
        <p:spPr bwMode="auto">
          <a:xfrm rot="5400000">
            <a:off x="2447722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00600" y="3875930"/>
            <a:ext cx="3401618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3337561"/>
            <a:ext cx="3703277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Your Name Here</a:t>
            </a:r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210" y="6333411"/>
            <a:ext cx="1831960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346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Option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81" r="20081"/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00600" y="1066800"/>
            <a:ext cx="4114800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32"/>
          <p:cNvSpPr>
            <a:spLocks noChangeArrowheads="1"/>
          </p:cNvSpPr>
          <p:nvPr userDrawn="1"/>
        </p:nvSpPr>
        <p:spPr bwMode="auto">
          <a:xfrm rot="5400000">
            <a:off x="6915150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32"/>
          <p:cNvSpPr>
            <a:spLocks noChangeArrowheads="1"/>
          </p:cNvSpPr>
          <p:nvPr userDrawn="1"/>
        </p:nvSpPr>
        <p:spPr bwMode="auto">
          <a:xfrm rot="5400000">
            <a:off x="2447722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00600" y="3875930"/>
            <a:ext cx="3401618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3337561"/>
            <a:ext cx="3703277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Your Name Here</a:t>
            </a:r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210" y="6333411"/>
            <a:ext cx="1831960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26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Slide Option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00600" y="1066800"/>
            <a:ext cx="4114800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32"/>
          <p:cNvSpPr>
            <a:spLocks noChangeArrowheads="1"/>
          </p:cNvSpPr>
          <p:nvPr userDrawn="1"/>
        </p:nvSpPr>
        <p:spPr bwMode="auto">
          <a:xfrm rot="5400000">
            <a:off x="6915150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32"/>
          <p:cNvSpPr>
            <a:spLocks noChangeArrowheads="1"/>
          </p:cNvSpPr>
          <p:nvPr userDrawn="1"/>
        </p:nvSpPr>
        <p:spPr bwMode="auto">
          <a:xfrm rot="5400000">
            <a:off x="2447722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00600" y="3875930"/>
            <a:ext cx="3401618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3337561"/>
            <a:ext cx="3703277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Your Name Here</a:t>
            </a:r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210" y="6333411"/>
            <a:ext cx="1831960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1" y="990600"/>
            <a:ext cx="4572000" cy="4343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1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Divid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800600" y="1066800"/>
            <a:ext cx="4114800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TEMPLATE FOR CUSTOM SECTION DIVIDER</a:t>
            </a:r>
            <a:endParaRPr lang="en-US" dirty="0"/>
          </a:p>
        </p:txBody>
      </p:sp>
      <p:sp>
        <p:nvSpPr>
          <p:cNvPr id="12" name="Rectangle 1032"/>
          <p:cNvSpPr>
            <a:spLocks noChangeArrowheads="1"/>
          </p:cNvSpPr>
          <p:nvPr userDrawn="1"/>
        </p:nvSpPr>
        <p:spPr bwMode="auto">
          <a:xfrm rot="5400000">
            <a:off x="6915150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032"/>
          <p:cNvSpPr>
            <a:spLocks noChangeArrowheads="1"/>
          </p:cNvSpPr>
          <p:nvPr userDrawn="1"/>
        </p:nvSpPr>
        <p:spPr bwMode="auto">
          <a:xfrm rot="5400000">
            <a:off x="2447722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3337561"/>
            <a:ext cx="3703277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Optional Subtitle</a:t>
            </a:r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210" y="6333411"/>
            <a:ext cx="1831960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4572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667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Divid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41414" y="4034024"/>
            <a:ext cx="3703277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r>
              <a:rPr lang="en-US" dirty="0" smtClean="0"/>
              <a:t>Optional Subtitle</a:t>
            </a:r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210" y="6333411"/>
            <a:ext cx="1831960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0" y="2441448"/>
            <a:ext cx="9144000" cy="1173477"/>
            <a:chOff x="0" y="-182877"/>
            <a:chExt cx="6309341" cy="1173477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-182877"/>
              <a:ext cx="6309341" cy="1024126"/>
            </a:xfrm>
            <a:prstGeom prst="rect">
              <a:avLst/>
            </a:prstGeom>
            <a:solidFill>
              <a:srgbClr val="4A4541"/>
            </a:solidFill>
          </p:spPr>
          <p:txBody>
            <a:bodyPr wrap="square" rtlCol="0" anchor="ctr">
              <a:noAutofit/>
            </a:bodyPr>
            <a:lstStyle/>
            <a:p>
              <a:pPr marL="0" indent="0" algn="ctr">
                <a:buFontTx/>
                <a:buNone/>
              </a:pPr>
              <a:endParaRPr lang="en-US" sz="2400" kern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Rectangle 1032"/>
            <p:cNvSpPr>
              <a:spLocks noChangeArrowheads="1"/>
            </p:cNvSpPr>
            <p:nvPr userDrawn="1"/>
          </p:nvSpPr>
          <p:spPr bwMode="auto">
            <a:xfrm>
              <a:off x="0" y="838200"/>
              <a:ext cx="6309341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31561" y="2441448"/>
            <a:ext cx="7680877" cy="1021077"/>
          </a:xfrm>
        </p:spPr>
        <p:txBody>
          <a:bodyPr anchor="ctr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TEMPLATE FOR CUSTOM SECTION 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4903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FOR TEXT/GRAPHIC/PHOTO No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TEMPLATE FOR TEXT/GRAPHIC/PHOTO No Spark</a:t>
            </a:r>
            <a:endParaRPr lang="en-US" dirty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527048"/>
            <a:ext cx="8153400" cy="4419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97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FOR TEXT With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1" r="36824"/>
          <a:stretch/>
        </p:blipFill>
        <p:spPr bwMode="auto">
          <a:xfrm>
            <a:off x="5992077" y="992055"/>
            <a:ext cx="3151873" cy="314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TEMPLATE FOR TEXT With Spark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527048"/>
            <a:ext cx="81534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9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4322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FOR PROJECT OVERVIEW No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lnSpc>
                <a:spcPts val="2800"/>
              </a:lnSpc>
              <a:defRPr baseline="0"/>
            </a:lvl1pPr>
          </a:lstStyle>
          <a:p>
            <a:r>
              <a:rPr lang="en-US" dirty="0" smtClean="0"/>
              <a:t>TEMPLATE FOR PROJECT OVERVIEW No Spark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527048"/>
            <a:ext cx="40386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5"/>
          </p:nvPr>
        </p:nvSpPr>
        <p:spPr>
          <a:xfrm>
            <a:off x="4876800" y="1527048"/>
            <a:ext cx="3810000" cy="2057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6"/>
          </p:nvPr>
        </p:nvSpPr>
        <p:spPr>
          <a:xfrm>
            <a:off x="4876800" y="3810000"/>
            <a:ext cx="3810000" cy="2133600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8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6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-BY-SIDE/COMPARISON TEXT With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1" r="36824"/>
          <a:stretch/>
        </p:blipFill>
        <p:spPr bwMode="auto">
          <a:xfrm>
            <a:off x="5992077" y="992055"/>
            <a:ext cx="3151873" cy="314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lnSpc>
                <a:spcPts val="2800"/>
              </a:lnSpc>
              <a:defRPr/>
            </a:lvl1pPr>
          </a:lstStyle>
          <a:p>
            <a:r>
              <a:rPr lang="en-US" dirty="0" smtClean="0"/>
              <a:t>SIDE-BY-SIDE/COMPARISON TEXT With Spark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527048"/>
            <a:ext cx="3886200" cy="466338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4800600" y="1527048"/>
            <a:ext cx="3886200" cy="466338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287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992124"/>
            <a:ext cx="4572000" cy="434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00600" y="1066800"/>
            <a:ext cx="4114800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032"/>
          <p:cNvSpPr>
            <a:spLocks noChangeArrowheads="1"/>
          </p:cNvSpPr>
          <p:nvPr userDrawn="1"/>
        </p:nvSpPr>
        <p:spPr bwMode="auto">
          <a:xfrm rot="5400000">
            <a:off x="6915150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32"/>
          <p:cNvSpPr>
            <a:spLocks noChangeArrowheads="1"/>
          </p:cNvSpPr>
          <p:nvPr userDrawn="1"/>
        </p:nvSpPr>
        <p:spPr bwMode="auto">
          <a:xfrm rot="5400000">
            <a:off x="2447722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00600" y="3875930"/>
            <a:ext cx="3401618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3337561"/>
            <a:ext cx="3703277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Your Name Here</a:t>
            </a:r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210" y="6333411"/>
            <a:ext cx="1831960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832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-BY-SIDE/COMPARISON TEXT No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lnSpc>
                <a:spcPts val="2800"/>
              </a:lnSpc>
              <a:defRPr baseline="0"/>
            </a:lvl1pPr>
          </a:lstStyle>
          <a:p>
            <a:r>
              <a:rPr lang="en-US" dirty="0" smtClean="0"/>
              <a:t>SIDE-BY-SIDE/COMPARISON TEXT No Spark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527048"/>
            <a:ext cx="3886200" cy="464512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4800600" y="1527048"/>
            <a:ext cx="3886200" cy="464512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66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GRAPHIC AND SIDEBAR No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57200" y="1527048"/>
            <a:ext cx="6019800" cy="4419600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600" b="0">
                <a:solidFill>
                  <a:schemeClr val="accent1"/>
                </a:solidFill>
              </a:defRPr>
            </a:lvl3pPr>
            <a:lvl4pPr>
              <a:defRPr sz="1400" b="1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1"/>
          </p:nvPr>
        </p:nvSpPr>
        <p:spPr>
          <a:xfrm>
            <a:off x="6705600" y="2565234"/>
            <a:ext cx="2133600" cy="33528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05600" y="1527048"/>
            <a:ext cx="2133600" cy="838200"/>
          </a:xfrm>
        </p:spPr>
        <p:txBody>
          <a:bodyPr tIns="9144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TEXT/GRAPHIC AND SIDEBAR No Spark</a:t>
            </a:r>
            <a:endParaRPr lang="en-US" dirty="0"/>
          </a:p>
        </p:txBody>
      </p:sp>
      <p:sp>
        <p:nvSpPr>
          <p:cNvPr id="9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64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A4541"/>
          </a:solidFill>
        </p:spPr>
        <p:txBody>
          <a:bodyPr wrap="square" rtlCol="0" anchor="ctr">
            <a:spAutoFit/>
          </a:bodyPr>
          <a:lstStyle/>
          <a:p>
            <a:pPr marL="0" indent="0" algn="ctr">
              <a:buFontTx/>
              <a:buNone/>
            </a:pPr>
            <a:endParaRPr lang="en-US" sz="2400" kern="0" dirty="0" smtClean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85800"/>
            <a:ext cx="7315200" cy="1828800"/>
          </a:xfrm>
        </p:spPr>
        <p:txBody>
          <a:bodyPr/>
          <a:lstStyle>
            <a:lvl1pPr marL="0" indent="0" algn="ctr">
              <a:buFont typeface="+mj-lt"/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 typeface="+mj-lt"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 typeface="+mj-lt"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 typeface="+mj-lt"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BLANK SLIDE use for full slide photo/graphics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7662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marL="0" indent="0" algn="ctr">
              <a:buFontTx/>
              <a:buNone/>
            </a:pPr>
            <a:endParaRPr lang="en-US" sz="24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2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248400" y="2857500"/>
            <a:ext cx="2895600" cy="1143000"/>
          </a:xfrm>
          <a:prstGeom prst="rect">
            <a:avLst/>
          </a:prstGeom>
          <a:solidFill>
            <a:srgbClr val="4A4541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0825" y="3162749"/>
            <a:ext cx="2190750" cy="53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675" y="2857500"/>
            <a:ext cx="781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57500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86" t="40196" r="23738" b="43954"/>
          <a:stretch>
            <a:fillRect/>
          </a:stretch>
        </p:blipFill>
        <p:spPr bwMode="auto">
          <a:xfrm>
            <a:off x="2971800" y="5715000"/>
            <a:ext cx="34004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1371600" y="1676400"/>
            <a:ext cx="184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ts val="2500"/>
              </a:lnSpc>
              <a:defRPr/>
            </a:pPr>
            <a:endParaRPr lang="en-US" sz="1800" b="1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81000"/>
            <a:ext cx="7772400" cy="16764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0825" y="3162749"/>
            <a:ext cx="2190750" cy="53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675" y="2857500"/>
            <a:ext cx="781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57500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86" t="40196" r="23738" b="43954"/>
          <a:stretch>
            <a:fillRect/>
          </a:stretch>
        </p:blipFill>
        <p:spPr bwMode="auto">
          <a:xfrm>
            <a:off x="2971800" y="5715000"/>
            <a:ext cx="34004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-1371600" y="1676400"/>
            <a:ext cx="184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lnSpc>
                <a:spcPts val="2500"/>
              </a:lnSpc>
              <a:defRPr/>
            </a:pPr>
            <a:endParaRPr lang="en-US" sz="1800" b="1" smtClean="0"/>
          </a:p>
        </p:txBody>
      </p:sp>
      <p:sp>
        <p:nvSpPr>
          <p:cNvPr id="17" name="Rectangle 2"/>
          <p:cNvSpPr txBox="1">
            <a:spLocks noChangeArrowheads="1"/>
          </p:cNvSpPr>
          <p:nvPr userDrawn="1"/>
        </p:nvSpPr>
        <p:spPr bwMode="auto">
          <a:xfrm>
            <a:off x="0" y="2857500"/>
            <a:ext cx="4572000" cy="1143000"/>
          </a:xfrm>
          <a:prstGeom prst="rect">
            <a:avLst/>
          </a:prstGeom>
          <a:solidFill>
            <a:srgbClr val="4A4541"/>
          </a:solidFill>
          <a:ln>
            <a:noFill/>
          </a:ln>
        </p:spPr>
        <p:txBody>
          <a:bodyPr lIns="457200" tIns="91440" anchor="ctr"/>
          <a:lstStyle>
            <a:lvl1pPr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52682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PLE DIVI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6858000"/>
          </a:xfrm>
          <a:solidFill>
            <a:schemeClr val="bg2">
              <a:lumMod val="10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282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Exper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1 Expert Template</a:t>
            </a:r>
            <a:endParaRPr lang="en-US" dirty="0"/>
          </a:p>
        </p:txBody>
      </p:sp>
      <p:sp>
        <p:nvSpPr>
          <p:cNvPr id="4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6576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776472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9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7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2 Experts Template</a:t>
            </a:r>
            <a:endParaRPr lang="en-US" dirty="0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26289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27432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46863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48006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21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7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3 Experts Template</a:t>
            </a:r>
            <a:endParaRPr lang="en-US" dirty="0"/>
          </a:p>
        </p:txBody>
      </p:sp>
      <p:sp>
        <p:nvSpPr>
          <p:cNvPr id="4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1719072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6576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776472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5719572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5833872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1604772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19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2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4 Experts Template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6858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26289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27432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46863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48006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31"/>
          </p:nvPr>
        </p:nvSpPr>
        <p:spPr>
          <a:xfrm>
            <a:off x="6858000" y="2325866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32" hasCustomPrompt="1"/>
          </p:nvPr>
        </p:nvSpPr>
        <p:spPr>
          <a:xfrm>
            <a:off x="67437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571500" y="4017435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21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0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5 Experts Template</a:t>
            </a:r>
            <a:endParaRPr lang="en-US" dirty="0"/>
          </a:p>
        </p:txBody>
      </p:sp>
      <p:sp>
        <p:nvSpPr>
          <p:cNvPr id="4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1719072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657600" y="571496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776472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5719572" y="571496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5833872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1604772" y="571496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5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2628900" y="329179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6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27432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7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4686300" y="329179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8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48006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9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6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992124"/>
            <a:ext cx="4572000" cy="434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00600" y="1066800"/>
            <a:ext cx="4114800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032"/>
          <p:cNvSpPr>
            <a:spLocks noChangeArrowheads="1"/>
          </p:cNvSpPr>
          <p:nvPr userDrawn="1"/>
        </p:nvSpPr>
        <p:spPr bwMode="auto">
          <a:xfrm rot="5400000">
            <a:off x="6915150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32"/>
          <p:cNvSpPr>
            <a:spLocks noChangeArrowheads="1"/>
          </p:cNvSpPr>
          <p:nvPr userDrawn="1"/>
        </p:nvSpPr>
        <p:spPr bwMode="auto">
          <a:xfrm rot="5400000">
            <a:off x="2447722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00600" y="3875930"/>
            <a:ext cx="3401618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3337561"/>
            <a:ext cx="3703277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Your Name Here</a:t>
            </a:r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210" y="6333411"/>
            <a:ext cx="1831960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122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6 Experts Template</a:t>
            </a:r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1719072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657600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21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776472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5719572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23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5833872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27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1604772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42" name="Picture Placeholder 27"/>
          <p:cNvSpPr>
            <a:spLocks noGrp="1"/>
          </p:cNvSpPr>
          <p:nvPr>
            <p:ph type="pic" sz="quarter" idx="34"/>
          </p:nvPr>
        </p:nvSpPr>
        <p:spPr>
          <a:xfrm>
            <a:off x="1719072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3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36576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44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3776472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5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5719572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46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5833872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9" name="Content Placeholder 4"/>
          <p:cNvSpPr>
            <a:spLocks noGrp="1"/>
          </p:cNvSpPr>
          <p:nvPr>
            <p:ph sz="quarter" idx="41" hasCustomPrompt="1"/>
          </p:nvPr>
        </p:nvSpPr>
        <p:spPr>
          <a:xfrm>
            <a:off x="1604772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17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7 Experts Template</a:t>
            </a:r>
            <a:endParaRPr lang="en-US" dirty="0"/>
          </a:p>
        </p:txBody>
      </p:sp>
      <p:sp>
        <p:nvSpPr>
          <p:cNvPr id="47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1719072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3657600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3776472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5719572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5833872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3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1604772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4" name="Picture Placeholder 27"/>
          <p:cNvSpPr>
            <a:spLocks noGrp="1"/>
          </p:cNvSpPr>
          <p:nvPr>
            <p:ph type="pic" sz="quarter" idx="34"/>
          </p:nvPr>
        </p:nvSpPr>
        <p:spPr>
          <a:xfrm>
            <a:off x="6858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5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26289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6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27432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7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46863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8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48006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9" name="Picture Placeholder 27"/>
          <p:cNvSpPr>
            <a:spLocks noGrp="1"/>
          </p:cNvSpPr>
          <p:nvPr>
            <p:ph type="pic" sz="quarter" idx="39"/>
          </p:nvPr>
        </p:nvSpPr>
        <p:spPr>
          <a:xfrm>
            <a:off x="68580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0" name="Content Placeholder 4"/>
          <p:cNvSpPr>
            <a:spLocks noGrp="1"/>
          </p:cNvSpPr>
          <p:nvPr>
            <p:ph sz="quarter" idx="40" hasCustomPrompt="1"/>
          </p:nvPr>
        </p:nvSpPr>
        <p:spPr>
          <a:xfrm>
            <a:off x="67437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41" name="Content Placeholder 4"/>
          <p:cNvSpPr>
            <a:spLocks noGrp="1"/>
          </p:cNvSpPr>
          <p:nvPr>
            <p:ph sz="quarter" idx="41" hasCustomPrompt="1"/>
          </p:nvPr>
        </p:nvSpPr>
        <p:spPr>
          <a:xfrm>
            <a:off x="5715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19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Experts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8 Experts Template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6858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Content Placeholder 4"/>
          <p:cNvSpPr>
            <a:spLocks noGrp="1"/>
          </p:cNvSpPr>
          <p:nvPr>
            <p:ph sz="quarter" idx="27" hasCustomPrompt="1"/>
          </p:nvPr>
        </p:nvSpPr>
        <p:spPr>
          <a:xfrm>
            <a:off x="2628900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8"/>
          </p:nvPr>
        </p:nvSpPr>
        <p:spPr>
          <a:xfrm>
            <a:off x="27432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4686300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30"/>
          </p:nvPr>
        </p:nvSpPr>
        <p:spPr>
          <a:xfrm>
            <a:off x="48006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1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31"/>
          </p:nvPr>
        </p:nvSpPr>
        <p:spPr>
          <a:xfrm>
            <a:off x="6858000" y="160022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32" hasCustomPrompt="1"/>
          </p:nvPr>
        </p:nvSpPr>
        <p:spPr>
          <a:xfrm>
            <a:off x="6743700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33" hasCustomPrompt="1"/>
          </p:nvPr>
        </p:nvSpPr>
        <p:spPr>
          <a:xfrm>
            <a:off x="571500" y="3291789"/>
            <a:ext cx="1828800" cy="548663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27" name="Picture Placeholder 27"/>
          <p:cNvSpPr>
            <a:spLocks noGrp="1"/>
          </p:cNvSpPr>
          <p:nvPr>
            <p:ph type="pic" sz="quarter" idx="34"/>
          </p:nvPr>
        </p:nvSpPr>
        <p:spPr>
          <a:xfrm>
            <a:off x="6858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2" name="Content Placeholder 4"/>
          <p:cNvSpPr>
            <a:spLocks noGrp="1"/>
          </p:cNvSpPr>
          <p:nvPr>
            <p:ph sz="quarter" idx="35" hasCustomPrompt="1"/>
          </p:nvPr>
        </p:nvSpPr>
        <p:spPr>
          <a:xfrm>
            <a:off x="26289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43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27432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4" name="Content Placeholder 4"/>
          <p:cNvSpPr>
            <a:spLocks noGrp="1"/>
          </p:cNvSpPr>
          <p:nvPr>
            <p:ph sz="quarter" idx="37" hasCustomPrompt="1"/>
          </p:nvPr>
        </p:nvSpPr>
        <p:spPr>
          <a:xfrm>
            <a:off x="46863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45" name="Picture Placeholder 27"/>
          <p:cNvSpPr>
            <a:spLocks noGrp="1"/>
          </p:cNvSpPr>
          <p:nvPr>
            <p:ph type="pic" sz="quarter" idx="38"/>
          </p:nvPr>
        </p:nvSpPr>
        <p:spPr>
          <a:xfrm>
            <a:off x="48006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6" name="Picture Placeholder 27"/>
          <p:cNvSpPr>
            <a:spLocks noGrp="1"/>
          </p:cNvSpPr>
          <p:nvPr>
            <p:ph type="pic" sz="quarter" idx="39"/>
          </p:nvPr>
        </p:nvSpPr>
        <p:spPr>
          <a:xfrm>
            <a:off x="6858000" y="4023400"/>
            <a:ext cx="1600200" cy="1600200"/>
          </a:xfrm>
          <a:noFill/>
          <a:ln w="57150" cmpd="sng">
            <a:solidFill>
              <a:schemeClr val="bg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8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7" name="Content Placeholder 4"/>
          <p:cNvSpPr>
            <a:spLocks noGrp="1"/>
          </p:cNvSpPr>
          <p:nvPr>
            <p:ph sz="quarter" idx="40" hasCustomPrompt="1"/>
          </p:nvPr>
        </p:nvSpPr>
        <p:spPr>
          <a:xfrm>
            <a:off x="67437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48" name="Content Placeholder 4"/>
          <p:cNvSpPr>
            <a:spLocks noGrp="1"/>
          </p:cNvSpPr>
          <p:nvPr>
            <p:ph sz="quarter" idx="41" hasCustomPrompt="1"/>
          </p:nvPr>
        </p:nvSpPr>
        <p:spPr>
          <a:xfrm>
            <a:off x="571500" y="5714970"/>
            <a:ext cx="1828800" cy="457200"/>
          </a:xfrm>
        </p:spPr>
        <p:txBody>
          <a:bodyPr lIns="0" tIns="18288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5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Name/Title</a:t>
            </a:r>
            <a:endParaRPr lang="en-US" dirty="0"/>
          </a:p>
        </p:txBody>
      </p:sp>
      <p:sp>
        <p:nvSpPr>
          <p:cNvPr id="21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Bar Graph Example</a:t>
            </a:r>
            <a:endParaRPr lang="en-US" dirty="0"/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55565A"/>
              </a:solidFill>
            </a:endParaRPr>
          </a:p>
        </p:txBody>
      </p:sp>
      <p:graphicFrame>
        <p:nvGraphicFramePr>
          <p:cNvPr id="10" name="Chart 9"/>
          <p:cNvGraphicFramePr/>
          <p:nvPr userDrawn="1">
            <p:extLst/>
          </p:nvPr>
        </p:nvGraphicFramePr>
        <p:xfrm>
          <a:off x="914400" y="1417342"/>
          <a:ext cx="7315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8783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har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Line Graph Example</a:t>
            </a:r>
            <a:endParaRPr lang="en-US" dirty="0"/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55565A"/>
              </a:solidFill>
            </a:endParaRPr>
          </a:p>
        </p:txBody>
      </p:sp>
      <p:graphicFrame>
        <p:nvGraphicFramePr>
          <p:cNvPr id="8" name="Chart 7"/>
          <p:cNvGraphicFramePr/>
          <p:nvPr userDrawn="1">
            <p:extLst/>
          </p:nvPr>
        </p:nvGraphicFramePr>
        <p:xfrm>
          <a:off x="533400" y="1449106"/>
          <a:ext cx="8305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854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Pie Chart Example</a:t>
            </a:r>
            <a:endParaRPr lang="en-US" dirty="0"/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55565A"/>
              </a:solidFill>
            </a:endParaRPr>
          </a:p>
        </p:txBody>
      </p:sp>
      <p:graphicFrame>
        <p:nvGraphicFramePr>
          <p:cNvPr id="8" name="Chart 7"/>
          <p:cNvGraphicFramePr/>
          <p:nvPr userDrawn="1">
            <p:extLst/>
          </p:nvPr>
        </p:nvGraphicFramePr>
        <p:xfrm>
          <a:off x="1181100" y="1417342"/>
          <a:ext cx="6781800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1595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Graph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Table Example</a:t>
            </a:r>
            <a:endParaRPr lang="en-US" dirty="0"/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55565A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914400" y="1784350"/>
            <a:ext cx="601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rgbClr val="EA7200"/>
                </a:solidFill>
              </a:rPr>
              <a:t>Label or Data Dates</a:t>
            </a:r>
            <a:endParaRPr lang="en-US" sz="1800" b="1" dirty="0">
              <a:solidFill>
                <a:srgbClr val="EA7200"/>
              </a:solidFill>
            </a:endParaRPr>
          </a:p>
        </p:txBody>
      </p:sp>
      <p:graphicFrame>
        <p:nvGraphicFramePr>
          <p:cNvPr id="10" name="Group 235"/>
          <p:cNvGraphicFramePr>
            <a:graphicFrameLocks noGrp="1"/>
          </p:cNvGraphicFramePr>
          <p:nvPr userDrawn="1">
            <p:extLst/>
          </p:nvPr>
        </p:nvGraphicFramePr>
        <p:xfrm>
          <a:off x="914400" y="2433638"/>
          <a:ext cx="7086600" cy="3111501"/>
        </p:xfrm>
        <a:graphic>
          <a:graphicData uri="http://schemas.openxmlformats.org/drawingml/2006/table">
            <a:tbl>
              <a:tblPr/>
              <a:tblGrid>
                <a:gridCol w="1600200"/>
                <a:gridCol w="1371600"/>
                <a:gridCol w="1371600"/>
                <a:gridCol w="1371600"/>
                <a:gridCol w="13716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Google</a:t>
                      </a: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Yahoo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Bing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Other</a:t>
                      </a: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Search Term 1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Search Term 2</a:t>
                      </a: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Search Term 3</a:t>
                      </a: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Search Term 4</a:t>
                      </a: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Search Term 5</a:t>
                      </a: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Search Term 6</a:t>
                      </a: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Search Term 7</a:t>
                      </a: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Search Term 8</a:t>
                      </a: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1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Venn Diagram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Venn Diagram Example</a:t>
            </a:r>
            <a:endParaRPr lang="en-US" dirty="0"/>
          </a:p>
        </p:txBody>
      </p:sp>
      <p:sp>
        <p:nvSpPr>
          <p:cNvPr id="6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55565A"/>
              </a:solidFill>
            </a:endParaRP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 userDrawn="1">
            <p:extLst/>
          </p:nvPr>
        </p:nvGraphicFramePr>
        <p:xfrm>
          <a:off x="502052" y="1432531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2474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ucation, Training, and Learn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32"/>
          <p:cNvSpPr>
            <a:spLocks noChangeArrowheads="1"/>
          </p:cNvSpPr>
          <p:nvPr/>
        </p:nvSpPr>
        <p:spPr bwMode="auto">
          <a:xfrm rot="5400000">
            <a:off x="6915150" y="3105150"/>
            <a:ext cx="4343400" cy="11430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032"/>
          <p:cNvSpPr>
            <a:spLocks noChangeArrowheads="1"/>
          </p:cNvSpPr>
          <p:nvPr/>
        </p:nvSpPr>
        <p:spPr bwMode="auto">
          <a:xfrm rot="5400000">
            <a:off x="2447722" y="3105150"/>
            <a:ext cx="4343400" cy="114300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7032" y="4526268"/>
            <a:ext cx="658368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210" y="6333411"/>
            <a:ext cx="1831960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4746468" y="990600"/>
            <a:ext cx="4213336" cy="222200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Education, Training,</a:t>
            </a:r>
            <a:r>
              <a:rPr lang="en-US" sz="4400" b="1" baseline="0" dirty="0" smtClean="0">
                <a:solidFill>
                  <a:schemeClr val="accent1"/>
                </a:solidFill>
              </a:rPr>
              <a:t> and Learning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pic>
        <p:nvPicPr>
          <p:cNvPr id="14" name="Picture Placeholder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45"/>
          <a:stretch/>
        </p:blipFill>
        <p:spPr bwMode="auto">
          <a:xfrm>
            <a:off x="-30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60993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utions at NOR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32"/>
          <p:cNvSpPr>
            <a:spLocks noChangeArrowheads="1"/>
          </p:cNvSpPr>
          <p:nvPr/>
        </p:nvSpPr>
        <p:spPr bwMode="auto">
          <a:xfrm rot="5400000">
            <a:off x="6915150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032"/>
          <p:cNvSpPr>
            <a:spLocks noChangeArrowheads="1"/>
          </p:cNvSpPr>
          <p:nvPr/>
        </p:nvSpPr>
        <p:spPr bwMode="auto">
          <a:xfrm rot="5400000">
            <a:off x="2447722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7032" y="4526268"/>
            <a:ext cx="652382" cy="65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210" y="6333411"/>
            <a:ext cx="1831960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4746468" y="990600"/>
            <a:ext cx="4213336" cy="222200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Solutions at NORC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pic>
        <p:nvPicPr>
          <p:cNvPr id="12" name="Picture Placeholder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"/>
          <a:stretch/>
        </p:blipFill>
        <p:spPr bwMode="auto">
          <a:xfrm>
            <a:off x="0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25089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992124"/>
            <a:ext cx="4572000" cy="434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00600" y="1066800"/>
            <a:ext cx="4114800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032"/>
          <p:cNvSpPr>
            <a:spLocks noChangeArrowheads="1"/>
          </p:cNvSpPr>
          <p:nvPr userDrawn="1"/>
        </p:nvSpPr>
        <p:spPr bwMode="auto">
          <a:xfrm rot="5400000">
            <a:off x="6915150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32"/>
          <p:cNvSpPr>
            <a:spLocks noChangeArrowheads="1"/>
          </p:cNvSpPr>
          <p:nvPr userDrawn="1"/>
        </p:nvSpPr>
        <p:spPr bwMode="auto">
          <a:xfrm rot="5400000">
            <a:off x="2447722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00600" y="3875930"/>
            <a:ext cx="3401618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3337561"/>
            <a:ext cx="3703277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Your Name Here</a:t>
            </a:r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210" y="6333411"/>
            <a:ext cx="1831960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55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ciety, Media, and Public Affai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32"/>
          <p:cNvSpPr>
            <a:spLocks noChangeArrowheads="1"/>
          </p:cNvSpPr>
          <p:nvPr/>
        </p:nvSpPr>
        <p:spPr bwMode="auto">
          <a:xfrm rot="5400000">
            <a:off x="6915150" y="3105150"/>
            <a:ext cx="4343400" cy="114300"/>
          </a:xfrm>
          <a:prstGeom prst="rect">
            <a:avLst/>
          </a:prstGeom>
          <a:solidFill>
            <a:srgbClr val="D2C781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032"/>
          <p:cNvSpPr>
            <a:spLocks noChangeArrowheads="1"/>
          </p:cNvSpPr>
          <p:nvPr/>
        </p:nvSpPr>
        <p:spPr bwMode="auto">
          <a:xfrm rot="5400000">
            <a:off x="2447722" y="3105150"/>
            <a:ext cx="4343400" cy="114300"/>
          </a:xfrm>
          <a:prstGeom prst="rect">
            <a:avLst/>
          </a:prstGeom>
          <a:solidFill>
            <a:srgbClr val="D2C781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7032" y="4526268"/>
            <a:ext cx="652382" cy="65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210" y="6333411"/>
            <a:ext cx="1831960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4746468" y="990600"/>
            <a:ext cx="4213336" cy="222200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Society,</a:t>
            </a:r>
            <a:r>
              <a:rPr lang="en-US" sz="4400" b="1" baseline="0" dirty="0" smtClean="0">
                <a:solidFill>
                  <a:schemeClr val="accent1"/>
                </a:solidFill>
              </a:rPr>
              <a:t> Media, and Public Affairs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pic>
        <p:nvPicPr>
          <p:cNvPr id="12" name="Picture Placeholder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02515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conomics, Markets, and the Workfo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32"/>
          <p:cNvSpPr>
            <a:spLocks noChangeArrowheads="1"/>
          </p:cNvSpPr>
          <p:nvPr/>
        </p:nvSpPr>
        <p:spPr bwMode="auto">
          <a:xfrm rot="5400000">
            <a:off x="6915150" y="3105150"/>
            <a:ext cx="4343400" cy="1143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032"/>
          <p:cNvSpPr>
            <a:spLocks noChangeArrowheads="1"/>
          </p:cNvSpPr>
          <p:nvPr/>
        </p:nvSpPr>
        <p:spPr bwMode="auto">
          <a:xfrm rot="5400000">
            <a:off x="2447722" y="3105150"/>
            <a:ext cx="4343400" cy="1143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7032" y="4526268"/>
            <a:ext cx="658368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210" y="6333411"/>
            <a:ext cx="1831960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Placeholder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746468" y="990600"/>
            <a:ext cx="4213336" cy="222200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Economics, Markets, and the Workforce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5791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lth and Well-Be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32"/>
          <p:cNvSpPr>
            <a:spLocks noChangeArrowheads="1"/>
          </p:cNvSpPr>
          <p:nvPr userDrawn="1"/>
        </p:nvSpPr>
        <p:spPr bwMode="auto">
          <a:xfrm rot="5400000">
            <a:off x="6915150" y="3105150"/>
            <a:ext cx="4343400" cy="114300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032"/>
          <p:cNvSpPr>
            <a:spLocks noChangeArrowheads="1"/>
          </p:cNvSpPr>
          <p:nvPr userDrawn="1"/>
        </p:nvSpPr>
        <p:spPr bwMode="auto">
          <a:xfrm rot="5400000">
            <a:off x="2447722" y="3105150"/>
            <a:ext cx="4343400" cy="114300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7032" y="4526268"/>
            <a:ext cx="658368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210" y="6333411"/>
            <a:ext cx="1831960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4746468" y="990600"/>
            <a:ext cx="4213336" cy="222200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Economics, Markets, and the Workforce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pic>
        <p:nvPicPr>
          <p:cNvPr id="12" name="Picture Placeholder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1" b="1446"/>
          <a:stretch/>
        </p:blipFill>
        <p:spPr bwMode="auto">
          <a:xfrm>
            <a:off x="0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0530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vices Life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32"/>
          <p:cNvSpPr>
            <a:spLocks noChangeArrowheads="1"/>
          </p:cNvSpPr>
          <p:nvPr userDrawn="1"/>
        </p:nvSpPr>
        <p:spPr bwMode="auto">
          <a:xfrm rot="5400000">
            <a:off x="6915150" y="3105150"/>
            <a:ext cx="4343400" cy="1143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032"/>
          <p:cNvSpPr>
            <a:spLocks noChangeArrowheads="1"/>
          </p:cNvSpPr>
          <p:nvPr userDrawn="1"/>
        </p:nvSpPr>
        <p:spPr bwMode="auto">
          <a:xfrm rot="5400000">
            <a:off x="2447722" y="3105150"/>
            <a:ext cx="4343400" cy="1143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032" y="4523010"/>
            <a:ext cx="661626" cy="661626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210" y="6333411"/>
            <a:ext cx="1831960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4746468" y="990600"/>
            <a:ext cx="4213336" cy="222200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Services Life Cycle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pic>
        <p:nvPicPr>
          <p:cNvPr id="12" name="Picture Placeholder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52"/>
          <a:stretch/>
        </p:blipFill>
        <p:spPr bwMode="auto">
          <a:xfrm>
            <a:off x="0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16065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obal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32"/>
          <p:cNvSpPr>
            <a:spLocks noChangeArrowheads="1"/>
          </p:cNvSpPr>
          <p:nvPr userDrawn="1"/>
        </p:nvSpPr>
        <p:spPr bwMode="auto">
          <a:xfrm rot="5400000">
            <a:off x="6915150" y="3105150"/>
            <a:ext cx="4343400" cy="114300"/>
          </a:xfrm>
          <a:prstGeom prst="rect">
            <a:avLst/>
          </a:prstGeom>
          <a:solidFill>
            <a:srgbClr val="55565A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032"/>
          <p:cNvSpPr>
            <a:spLocks noChangeArrowheads="1"/>
          </p:cNvSpPr>
          <p:nvPr userDrawn="1"/>
        </p:nvSpPr>
        <p:spPr bwMode="auto">
          <a:xfrm rot="5400000">
            <a:off x="2447722" y="3105150"/>
            <a:ext cx="4343400" cy="114300"/>
          </a:xfrm>
          <a:prstGeom prst="rect">
            <a:avLst/>
          </a:prstGeom>
          <a:solidFill>
            <a:srgbClr val="55565A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7032" y="4526268"/>
            <a:ext cx="658368" cy="65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210" y="6333411"/>
            <a:ext cx="1831960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4746468" y="990600"/>
            <a:ext cx="4213336" cy="222200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Global Development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pic>
        <p:nvPicPr>
          <p:cNvPr id="12" name="Picture Placeholder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63946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KED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42" y="4995910"/>
            <a:ext cx="4023316" cy="60400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 bwMode="auto">
          <a:xfrm>
            <a:off x="0" y="0"/>
            <a:ext cx="9144000" cy="84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About NORC at the University of Chicago</a:t>
            </a:r>
            <a:endParaRPr lang="en-US" sz="2800" kern="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 bwMode="auto">
          <a:xfrm>
            <a:off x="457200" y="1527048"/>
            <a:ext cx="8153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NORC at the University of Chicago is an independent research institution that delivers reliable data and rigorous analysis to guide critical programmatic, business, and policy decisions. </a:t>
            </a:r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226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KED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 bwMode="auto">
          <a:xfrm>
            <a:off x="0" y="0"/>
            <a:ext cx="9144000" cy="84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NORC at a Glance</a:t>
            </a:r>
            <a:endParaRPr lang="en-US" sz="2800" kern="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551"/>
          <a:stretch/>
        </p:blipFill>
        <p:spPr>
          <a:xfrm>
            <a:off x="1983285" y="4343391"/>
            <a:ext cx="1726848" cy="1237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78"/>
          <a:stretch/>
        </p:blipFill>
        <p:spPr>
          <a:xfrm>
            <a:off x="3702686" y="4343391"/>
            <a:ext cx="1731316" cy="1237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670"/>
          <a:stretch/>
        </p:blipFill>
        <p:spPr>
          <a:xfrm>
            <a:off x="5458511" y="4343390"/>
            <a:ext cx="1698289" cy="1237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5"/>
          <a:stretch/>
        </p:blipFill>
        <p:spPr>
          <a:xfrm>
            <a:off x="6016411" y="2577441"/>
            <a:ext cx="2899074" cy="1263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75" b="11575"/>
          <a:stretch/>
        </p:blipFill>
        <p:spPr>
          <a:xfrm>
            <a:off x="3127248" y="2444394"/>
            <a:ext cx="2889504" cy="1396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06"/>
          <a:stretch/>
        </p:blipFill>
        <p:spPr>
          <a:xfrm>
            <a:off x="228600" y="2603581"/>
            <a:ext cx="2880376" cy="123740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133600" y="1426776"/>
            <a:ext cx="5486400" cy="784403"/>
          </a:xfrm>
          <a:prstGeom prst="rect">
            <a:avLst/>
          </a:prstGeom>
        </p:spPr>
        <p:txBody>
          <a:bodyPr numCol="2">
            <a:no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/>
                </a:solidFill>
              </a:rPr>
              <a:t>39 Senior Fellows</a:t>
            </a:r>
            <a:br>
              <a:rPr lang="en-US" sz="1600" b="1" dirty="0" smtClean="0">
                <a:solidFill>
                  <a:schemeClr val="accent1"/>
                </a:solidFill>
              </a:rPr>
            </a:br>
            <a:r>
              <a:rPr lang="en-US" sz="1600" b="1" dirty="0" smtClean="0">
                <a:solidFill>
                  <a:schemeClr val="accent1"/>
                </a:solidFill>
              </a:rPr>
              <a:t>1500+ Interviewers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/>
                </a:solidFill>
              </a:rPr>
              <a:t>400+ Active Projects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/>
                </a:solidFill>
              </a:rPr>
              <a:t>Work in 40+ Countries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53902403"/>
              </p:ext>
            </p:extLst>
          </p:nvPr>
        </p:nvGraphicFramePr>
        <p:xfrm>
          <a:off x="228600" y="2224456"/>
          <a:ext cx="8686704" cy="368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568"/>
                <a:gridCol w="2895568"/>
                <a:gridCol w="2895568"/>
              </a:tblGrid>
              <a:tr h="3684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Downtown Chicago</a:t>
                      </a:r>
                      <a:endParaRPr lang="en-US" sz="1600" dirty="0"/>
                    </a:p>
                  </a:txBody>
                  <a:tcPr marL="88423" marR="88423" marT="44212" marB="4421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DC Metro</a:t>
                      </a:r>
                      <a:endParaRPr lang="en-US" sz="1600" dirty="0"/>
                    </a:p>
                  </a:txBody>
                  <a:tcPr marL="88423" marR="88423" marT="44212" marB="4421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University of Chicago</a:t>
                      </a:r>
                      <a:endParaRPr lang="en-US" sz="1600" dirty="0"/>
                    </a:p>
                  </a:txBody>
                  <a:tcPr marL="88423" marR="88423" marT="44212" marB="44212"/>
                </a:tc>
              </a:tr>
            </a:tbl>
          </a:graphicData>
        </a:graphic>
      </p:graphicFrame>
      <p:sp>
        <p:nvSpPr>
          <p:cNvPr id="12" name="Rectangle 11"/>
          <p:cNvSpPr/>
          <p:nvPr userDrawn="1"/>
        </p:nvSpPr>
        <p:spPr>
          <a:xfrm>
            <a:off x="2868649" y="1135684"/>
            <a:ext cx="3406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1"/>
                </a:solidFill>
              </a:rPr>
              <a:t>675+ Professional/Research staff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3127248" y="2056930"/>
            <a:ext cx="0" cy="1828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6016752" y="2009468"/>
            <a:ext cx="0" cy="1828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8" y="4308400"/>
            <a:ext cx="1699396" cy="12709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84" y="4345415"/>
            <a:ext cx="1719589" cy="1233721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 bwMode="auto">
          <a:xfrm>
            <a:off x="228600" y="2056930"/>
            <a:ext cx="0" cy="40238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 userDrawn="1"/>
        </p:nvCxnSpPr>
        <p:spPr bwMode="auto">
          <a:xfrm>
            <a:off x="8915304" y="2056930"/>
            <a:ext cx="0" cy="40238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9" name="Table 1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7985085"/>
              </p:ext>
            </p:extLst>
          </p:nvPr>
        </p:nvGraphicFramePr>
        <p:xfrm>
          <a:off x="252663" y="4114800"/>
          <a:ext cx="8662460" cy="1490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492"/>
                <a:gridCol w="1732492"/>
                <a:gridCol w="1732492"/>
                <a:gridCol w="1732492"/>
                <a:gridCol w="1732492"/>
              </a:tblGrid>
              <a:tr h="197827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Albuquerque</a:t>
                      </a:r>
                      <a:endParaRPr lang="en-US" sz="1500" dirty="0"/>
                    </a:p>
                  </a:txBody>
                  <a:tcPr marL="59627" marR="59627" marT="29813" marB="29813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Atlanta</a:t>
                      </a:r>
                      <a:endParaRPr lang="en-US" sz="1500" dirty="0"/>
                    </a:p>
                  </a:txBody>
                  <a:tcPr marL="59627" marR="59627" marT="29813" marB="298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Boston</a:t>
                      </a:r>
                      <a:endParaRPr lang="en-US" sz="1500" dirty="0"/>
                    </a:p>
                  </a:txBody>
                  <a:tcPr marL="59627" marR="59627" marT="29813" marB="298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San Francisco</a:t>
                      </a:r>
                    </a:p>
                  </a:txBody>
                  <a:tcPr marL="59627" marR="59627" marT="29813" marB="298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Silicon</a:t>
                      </a:r>
                      <a:r>
                        <a:rPr lang="en-US" sz="1500" baseline="0" dirty="0" smtClean="0"/>
                        <a:t> Valley</a:t>
                      </a:r>
                      <a:endParaRPr lang="en-US" sz="1500" dirty="0" smtClean="0"/>
                    </a:p>
                  </a:txBody>
                  <a:tcPr marL="59627" marR="59627" marT="29813" marB="298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7827">
                <a:tc>
                  <a:txBody>
                    <a:bodyPr/>
                    <a:lstStyle/>
                    <a:p>
                      <a:endParaRPr lang="en-US" sz="1500" dirty="0" smtClean="0"/>
                    </a:p>
                    <a:p>
                      <a:endParaRPr lang="en-US" sz="1500" dirty="0" smtClean="0"/>
                    </a:p>
                    <a:p>
                      <a:endParaRPr lang="en-US" sz="1500" dirty="0" smtClean="0"/>
                    </a:p>
                    <a:p>
                      <a:endParaRPr lang="en-US" sz="1500" dirty="0" smtClean="0"/>
                    </a:p>
                    <a:p>
                      <a:endParaRPr lang="en-US" sz="1500" dirty="0"/>
                    </a:p>
                  </a:txBody>
                  <a:tcPr marL="59627" marR="59627" marT="29813" marB="29813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59627" marR="59627" marT="29813" marB="298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59627" marR="59627" marT="29813" marB="298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 smtClean="0"/>
                    </a:p>
                  </a:txBody>
                  <a:tcPr marL="59627" marR="59627" marT="29813" marB="298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500" dirty="0" smtClean="0"/>
                    </a:p>
                  </a:txBody>
                  <a:tcPr marL="59627" marR="59627" marT="29813" marB="2981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3207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KED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 bwMode="auto">
          <a:xfrm>
            <a:off x="0" y="0"/>
            <a:ext cx="9144000" cy="84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NORC Works</a:t>
            </a:r>
            <a:r>
              <a:rPr lang="en-US" sz="2800" baseline="0" dirty="0" smtClean="0">
                <a:solidFill>
                  <a:schemeClr val="bg1"/>
                </a:solidFill>
              </a:rPr>
              <a:t> in Over 40 Countries</a:t>
            </a:r>
            <a:endParaRPr lang="en-US" sz="2800" kern="0" dirty="0" smtClean="0">
              <a:solidFill>
                <a:schemeClr val="bg1"/>
              </a:solidFill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"/>
          <a:stretch/>
        </p:blipFill>
        <p:spPr bwMode="auto">
          <a:xfrm>
            <a:off x="688848" y="1543050"/>
            <a:ext cx="7690104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936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KED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 bwMode="auto">
          <a:xfrm>
            <a:off x="0" y="0"/>
            <a:ext cx="9144000" cy="84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NORC and the University of Chicago</a:t>
            </a:r>
            <a:endParaRPr lang="en-US" sz="2800" kern="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52" y="1587232"/>
            <a:ext cx="4415292" cy="419605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 bwMode="auto">
          <a:xfrm>
            <a:off x="457200" y="1527048"/>
            <a:ext cx="365760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While NORC is an independent affiliate, we maintain deep leadership and research ties to the University of Chicago. </a:t>
            </a:r>
            <a:br>
              <a:rPr lang="en-US" sz="2000" dirty="0" smtClean="0">
                <a:solidFill>
                  <a:schemeClr val="accent1"/>
                </a:solidFill>
              </a:rPr>
            </a:br>
            <a:r>
              <a:rPr lang="en-US" sz="2000" dirty="0" smtClean="0">
                <a:solidFill>
                  <a:schemeClr val="accent1"/>
                </a:solidFill>
              </a:rPr>
              <a:t>For instance…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accent1"/>
                </a:solidFill>
              </a:rPr>
              <a:t>UChicago</a:t>
            </a:r>
            <a:r>
              <a:rPr lang="en-US" sz="2000" dirty="0" smtClean="0">
                <a:solidFill>
                  <a:schemeClr val="accent1"/>
                </a:solidFill>
              </a:rPr>
              <a:t> faculty, administration, and trustees compose more than half of the NORC board.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</a:rPr>
              <a:t>The two institutions jointly staff Academic Research Centers housed on the main campus. 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294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KED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 bwMode="auto">
          <a:xfrm>
            <a:off x="0" y="0"/>
            <a:ext cx="9144000" cy="84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NORC in the News</a:t>
            </a:r>
            <a:endParaRPr lang="en-US" sz="2800" kern="0" dirty="0" smtClean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70112" y="1295400"/>
            <a:ext cx="7207951" cy="4860056"/>
            <a:chOff x="1070112" y="1295400"/>
            <a:chExt cx="7207951" cy="48600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112" y="1295400"/>
              <a:ext cx="7207951" cy="486005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175" y="2965455"/>
              <a:ext cx="1863726" cy="313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777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23" r="11623"/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00600" y="1066800"/>
            <a:ext cx="4114800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032"/>
          <p:cNvSpPr>
            <a:spLocks noChangeArrowheads="1"/>
          </p:cNvSpPr>
          <p:nvPr userDrawn="1"/>
        </p:nvSpPr>
        <p:spPr bwMode="auto">
          <a:xfrm rot="5400000">
            <a:off x="6915150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32"/>
          <p:cNvSpPr>
            <a:spLocks noChangeArrowheads="1"/>
          </p:cNvSpPr>
          <p:nvPr userDrawn="1"/>
        </p:nvSpPr>
        <p:spPr bwMode="auto">
          <a:xfrm rot="5400000">
            <a:off x="2447722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00600" y="3875930"/>
            <a:ext cx="3401618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3337561"/>
            <a:ext cx="3703277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Your Name Here</a:t>
            </a:r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210" y="6333411"/>
            <a:ext cx="1831960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4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KED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 bwMode="auto">
          <a:xfrm>
            <a:off x="0" y="0"/>
            <a:ext cx="9144000" cy="84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Research Areas</a:t>
            </a:r>
            <a:endParaRPr lang="en-US" sz="2800" kern="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994"/>
            <a:ext cx="8458200" cy="406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034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KED PAG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/>
          <a:lstStyle>
            <a:lvl1pPr>
              <a:lnSpc>
                <a:spcPts val="2800"/>
              </a:lnSpc>
              <a:defRPr baseline="0"/>
            </a:lvl1pPr>
          </a:lstStyle>
          <a:p>
            <a:r>
              <a:rPr lang="en-US" dirty="0" smtClean="0"/>
              <a:t>SIDE-BY-SIDE/COMPARISON TEXT No Spark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4800600" y="1527048"/>
            <a:ext cx="3886200" cy="464512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0" y="1112542"/>
            <a:ext cx="9144000" cy="304800"/>
          </a:xfrm>
        </p:spPr>
        <p:txBody>
          <a:bodyPr lIns="457200" tIns="27432" rIns="0" bIns="0"/>
          <a:lstStyle>
            <a:lvl1pPr marL="0" indent="0">
              <a:buNone/>
              <a:defRPr sz="18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Optional</a:t>
            </a:r>
            <a:endParaRPr lang="en-US" dirty="0"/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6" y="2666016"/>
            <a:ext cx="2744737" cy="3010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5" y="3360414"/>
            <a:ext cx="2653298" cy="4365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06" y="1697020"/>
            <a:ext cx="1808676" cy="5756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05" y="5000652"/>
            <a:ext cx="819878" cy="4039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" y="4190245"/>
            <a:ext cx="2836176" cy="4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55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2" r="14062"/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00600" y="1066800"/>
            <a:ext cx="4114800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032"/>
          <p:cNvSpPr>
            <a:spLocks noChangeArrowheads="1"/>
          </p:cNvSpPr>
          <p:nvPr userDrawn="1"/>
        </p:nvSpPr>
        <p:spPr bwMode="auto">
          <a:xfrm rot="5400000">
            <a:off x="6915150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32"/>
          <p:cNvSpPr>
            <a:spLocks noChangeArrowheads="1"/>
          </p:cNvSpPr>
          <p:nvPr userDrawn="1"/>
        </p:nvSpPr>
        <p:spPr bwMode="auto">
          <a:xfrm rot="5400000">
            <a:off x="2447722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00600" y="3875930"/>
            <a:ext cx="3401618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3337561"/>
            <a:ext cx="3703277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Your Name Here</a:t>
            </a:r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210" y="6333411"/>
            <a:ext cx="1831960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79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O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12" r="14912"/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00600" y="1066800"/>
            <a:ext cx="4114800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032"/>
          <p:cNvSpPr>
            <a:spLocks noChangeArrowheads="1"/>
          </p:cNvSpPr>
          <p:nvPr userDrawn="1"/>
        </p:nvSpPr>
        <p:spPr bwMode="auto">
          <a:xfrm rot="5400000">
            <a:off x="6915150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32"/>
          <p:cNvSpPr>
            <a:spLocks noChangeArrowheads="1"/>
          </p:cNvSpPr>
          <p:nvPr userDrawn="1"/>
        </p:nvSpPr>
        <p:spPr bwMode="auto">
          <a:xfrm rot="5400000">
            <a:off x="2447722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00600" y="3875930"/>
            <a:ext cx="3401618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3337561"/>
            <a:ext cx="3703277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Your Name Here</a:t>
            </a:r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210" y="6333411"/>
            <a:ext cx="1831960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203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6" r="15006"/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00600" y="1066800"/>
            <a:ext cx="4114800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1032"/>
          <p:cNvSpPr>
            <a:spLocks noChangeArrowheads="1"/>
          </p:cNvSpPr>
          <p:nvPr userDrawn="1"/>
        </p:nvSpPr>
        <p:spPr bwMode="auto">
          <a:xfrm rot="5400000">
            <a:off x="6915150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032"/>
          <p:cNvSpPr>
            <a:spLocks noChangeArrowheads="1"/>
          </p:cNvSpPr>
          <p:nvPr userDrawn="1"/>
        </p:nvSpPr>
        <p:spPr bwMode="auto">
          <a:xfrm rot="5400000">
            <a:off x="2447722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00600" y="3875930"/>
            <a:ext cx="3401618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3337561"/>
            <a:ext cx="3703277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Your Name Here</a:t>
            </a:r>
            <a:endParaRPr lang="en-US" dirty="0"/>
          </a:p>
        </p:txBody>
      </p:sp>
      <p:pic>
        <p:nvPicPr>
          <p:cNvPr id="10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210" y="6333411"/>
            <a:ext cx="1831960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266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Optio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6" b="18296"/>
          <a:stretch>
            <a:fillRect/>
          </a:stretch>
        </p:blipFill>
        <p:spPr bwMode="auto">
          <a:xfrm>
            <a:off x="-1" y="990600"/>
            <a:ext cx="457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00600" y="1066800"/>
            <a:ext cx="4114800" cy="1905000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1032"/>
          <p:cNvSpPr>
            <a:spLocks noChangeArrowheads="1"/>
          </p:cNvSpPr>
          <p:nvPr userDrawn="1"/>
        </p:nvSpPr>
        <p:spPr bwMode="auto">
          <a:xfrm rot="5400000">
            <a:off x="6915150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32"/>
          <p:cNvSpPr>
            <a:spLocks noChangeArrowheads="1"/>
          </p:cNvSpPr>
          <p:nvPr userDrawn="1"/>
        </p:nvSpPr>
        <p:spPr bwMode="auto">
          <a:xfrm rot="5400000">
            <a:off x="2447722" y="3105150"/>
            <a:ext cx="434340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4800600" y="3875930"/>
            <a:ext cx="3401618" cy="411476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Date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3337561"/>
            <a:ext cx="3703277" cy="449578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Your Name Here</a:t>
            </a:r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210" y="6333411"/>
            <a:ext cx="1831960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851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4A4541"/>
          </a:solidFill>
        </p:spPr>
        <p:txBody>
          <a:bodyPr wrap="none" rtlCol="0" anchor="ctr">
            <a:spAutoFit/>
          </a:bodyPr>
          <a:lstStyle/>
          <a:p>
            <a:pPr marL="0" indent="0" algn="ctr">
              <a:buFontTx/>
              <a:buNone/>
            </a:pPr>
            <a:endParaRPr lang="en-US" sz="2400" kern="0" dirty="0" smtClean="0">
              <a:solidFill>
                <a:schemeClr val="tx1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457200" tIns="9144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152400" y="6647599"/>
            <a:ext cx="1752600" cy="16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800" b="0" i="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 pitchFamily="-32" charset="-128"/>
              </a:defRPr>
            </a:lvl1pPr>
          </a:lstStyle>
          <a:p>
            <a:pPr lvl="0" algn="l"/>
            <a:fld id="{55A2B6FE-016A-4C15-8F97-A10BEAFB16E9}" type="slidenum">
              <a:rPr lang="en-US" sz="1000" b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 lvl="0" algn="l"/>
              <a:t>‹#›</a:t>
            </a:fld>
            <a:endParaRPr lang="en-US" sz="1000" b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13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210" y="6333411"/>
            <a:ext cx="1831960" cy="44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32"/>
          <p:cNvSpPr>
            <a:spLocks noChangeArrowheads="1"/>
          </p:cNvSpPr>
          <p:nvPr userDrawn="1"/>
        </p:nvSpPr>
        <p:spPr bwMode="auto">
          <a:xfrm>
            <a:off x="0" y="8382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9" r:id="rId13"/>
    <p:sldLayoutId id="2147484029" r:id="rId14"/>
    <p:sldLayoutId id="2147484058" r:id="rId15"/>
    <p:sldLayoutId id="2147483995" r:id="rId16"/>
    <p:sldLayoutId id="2147483996" r:id="rId17"/>
    <p:sldLayoutId id="2147484005" r:id="rId18"/>
    <p:sldLayoutId id="2147484003" r:id="rId19"/>
    <p:sldLayoutId id="2147484002" r:id="rId20"/>
    <p:sldLayoutId id="2147484001" r:id="rId21"/>
    <p:sldLayoutId id="2147484030" r:id="rId22"/>
    <p:sldLayoutId id="2147484011" r:id="rId23"/>
    <p:sldLayoutId id="2147484050" r:id="rId24"/>
    <p:sldLayoutId id="2147484021" r:id="rId25"/>
    <p:sldLayoutId id="2147484019" r:id="rId26"/>
    <p:sldLayoutId id="2147484020" r:id="rId27"/>
    <p:sldLayoutId id="2147484016" r:id="rId28"/>
    <p:sldLayoutId id="2147484009" r:id="rId29"/>
    <p:sldLayoutId id="2147484008" r:id="rId30"/>
    <p:sldLayoutId id="2147484015" r:id="rId31"/>
    <p:sldLayoutId id="2147484007" r:id="rId32"/>
    <p:sldLayoutId id="2147484033" r:id="rId33"/>
    <p:sldLayoutId id="2147484034" r:id="rId34"/>
    <p:sldLayoutId id="2147484035" r:id="rId35"/>
    <p:sldLayoutId id="2147484036" r:id="rId36"/>
    <p:sldLayoutId id="2147484037" r:id="rId37"/>
    <p:sldLayoutId id="2147484025" r:id="rId38"/>
    <p:sldLayoutId id="2147484026" r:id="rId39"/>
    <p:sldLayoutId id="2147484027" r:id="rId40"/>
    <p:sldLayoutId id="2147484022" r:id="rId41"/>
    <p:sldLayoutId id="2147484023" r:id="rId42"/>
    <p:sldLayoutId id="2147483989" r:id="rId43"/>
    <p:sldLayoutId id="2147484028" r:id="rId44"/>
    <p:sldLayoutId id="2147484051" r:id="rId45"/>
    <p:sldLayoutId id="2147484052" r:id="rId46"/>
    <p:sldLayoutId id="2147484053" r:id="rId47"/>
    <p:sldLayoutId id="2147484054" r:id="rId48"/>
    <p:sldLayoutId id="2147484055" r:id="rId49"/>
    <p:sldLayoutId id="2147484056" r:id="rId50"/>
    <p:sldLayoutId id="2147484057" r:id="rId5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ts val="2800"/>
        </a:lnSpc>
        <a:spcBef>
          <a:spcPts val="40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32" charset="-128"/>
        </a:defRPr>
      </a:lvl9pPr>
    </p:titleStyle>
    <p:bodyStyle>
      <a:lvl1pPr marL="284163" indent="-284163" algn="l" rtl="0" eaLnBrk="1" fontAlgn="base" hangingPunct="1">
        <a:spcBef>
          <a:spcPts val="1176"/>
        </a:spcBef>
        <a:spcAft>
          <a:spcPct val="0"/>
        </a:spcAft>
        <a:buClr>
          <a:schemeClr val="accent2"/>
        </a:buClr>
        <a:buFont typeface="Wingdings" charset="2"/>
        <a:buChar char="§"/>
        <a:defRPr sz="2400">
          <a:solidFill>
            <a:schemeClr val="accent1"/>
          </a:solidFill>
          <a:latin typeface="+mn-lt"/>
          <a:ea typeface="+mn-ea"/>
          <a:cs typeface="ＭＳ Ｐゴシック" charset="0"/>
        </a:defRPr>
      </a:lvl1pPr>
      <a:lvl2pPr marL="739775" indent="-282575" algn="l" rtl="0" eaLnBrk="1" fontAlgn="base" hangingPunct="1">
        <a:spcBef>
          <a:spcPts val="108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accent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1600">
          <a:solidFill>
            <a:schemeClr val="accent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chemeClr val="accent1"/>
          </a:solidFill>
          <a:latin typeface="+mn-lt"/>
          <a:ea typeface="+mn-ea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nguyen-kim@norc.org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261126" y="685830"/>
            <a:ext cx="4571999" cy="1874537"/>
          </a:xfrm>
        </p:spPr>
        <p:txBody>
          <a:bodyPr/>
          <a:lstStyle/>
          <a:p>
            <a:pPr rtl="0" eaLnBrk="1" fontAlgn="base" hangingPunct="1"/>
            <a:r>
              <a:rPr lang="en-US" sz="2400" b="1" dirty="0" smtClean="0">
                <a:solidFill>
                  <a:srgbClr val="4A4541"/>
                </a:solidFill>
                <a:effectLst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Process Evaluation and Special Studies Related to the Long-Term Care Ombudsman Program</a:t>
            </a:r>
            <a:endParaRPr lang="en-US" dirty="0">
              <a:solidFill>
                <a:srgbClr val="4A4541"/>
              </a:solidFill>
            </a:endParaRPr>
          </a:p>
        </p:txBody>
      </p:sp>
      <p:sp>
        <p:nvSpPr>
          <p:cNvPr id="8" name="Subtitle 1"/>
          <p:cNvSpPr>
            <a:spLocks noGrp="1"/>
          </p:cNvSpPr>
          <p:nvPr>
            <p:ph type="subTitle" idx="1"/>
          </p:nvPr>
        </p:nvSpPr>
        <p:spPr>
          <a:xfrm>
            <a:off x="4846316" y="2865122"/>
            <a:ext cx="3401618" cy="1112511"/>
          </a:xfrm>
        </p:spPr>
        <p:txBody>
          <a:bodyPr/>
          <a:lstStyle/>
          <a:p>
            <a:r>
              <a:rPr lang="en-US" dirty="0">
                <a:solidFill>
                  <a:srgbClr val="4A4541"/>
                </a:solidFill>
              </a:rPr>
              <a:t>2017 National HCBS Conference, Baltimore, </a:t>
            </a:r>
            <a:r>
              <a:rPr lang="en-US" dirty="0" smtClean="0">
                <a:solidFill>
                  <a:srgbClr val="4A4541"/>
                </a:solidFill>
              </a:rPr>
              <a:t>MD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4A4541"/>
                </a:solidFill>
              </a:rPr>
              <a:t>August </a:t>
            </a:r>
            <a:r>
              <a:rPr lang="en-US" dirty="0">
                <a:solidFill>
                  <a:srgbClr val="4A4541"/>
                </a:solidFill>
              </a:rPr>
              <a:t>29, </a:t>
            </a:r>
            <a:r>
              <a:rPr lang="en-US" dirty="0" smtClean="0">
                <a:solidFill>
                  <a:srgbClr val="4A4541"/>
                </a:solidFill>
              </a:rPr>
              <a:t>2017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846316" y="4254943"/>
            <a:ext cx="3703277" cy="449578"/>
          </a:xfrm>
        </p:spPr>
        <p:txBody>
          <a:bodyPr/>
          <a:lstStyle/>
          <a:p>
            <a:r>
              <a:rPr lang="en-US" dirty="0">
                <a:solidFill>
                  <a:srgbClr val="4A4541"/>
                </a:solidFill>
              </a:rPr>
              <a:t>Kim Nguyen, </a:t>
            </a:r>
            <a:r>
              <a:rPr lang="en-US" dirty="0" smtClean="0">
                <a:solidFill>
                  <a:srgbClr val="4A4541"/>
                </a:solidFill>
              </a:rPr>
              <a:t>PhD</a:t>
            </a:r>
            <a:endParaRPr lang="en-US" dirty="0">
              <a:solidFill>
                <a:srgbClr val="4A4541"/>
              </a:solidFill>
            </a:endParaRPr>
          </a:p>
        </p:txBody>
      </p:sp>
      <p:pic>
        <p:nvPicPr>
          <p:cNvPr id="7" name="Picture Placeholder 10" descr="This image is a collage of people. buildings, and natural scenary." title="Collage of People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69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Team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A4541"/>
                </a:solidFill>
              </a:rPr>
              <a:t>Process Evaluation and Special Studies Related to the LTCOP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NORC at the University of Chicago (NORC)</a:t>
            </a:r>
          </a:p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National Consumer Voice for Quality Long-Term Care (Consumer Voice)</a:t>
            </a:r>
          </a:p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Brooke Hollister, PhD, University of California, San Francisco</a:t>
            </a:r>
          </a:p>
          <a:p>
            <a:pPr>
              <a:buClrTx/>
            </a:pPr>
            <a:r>
              <a:rPr lang="en-US" dirty="0" err="1" smtClean="0">
                <a:solidFill>
                  <a:srgbClr val="4A4541"/>
                </a:solidFill>
              </a:rPr>
              <a:t>Helaine</a:t>
            </a:r>
            <a:r>
              <a:rPr lang="en-US" dirty="0" smtClean="0">
                <a:solidFill>
                  <a:srgbClr val="4A4541"/>
                </a:solidFill>
              </a:rPr>
              <a:t> Resnick, PhD, Resnick, </a:t>
            </a:r>
            <a:r>
              <a:rPr lang="en-US" dirty="0" err="1" smtClean="0">
                <a:solidFill>
                  <a:srgbClr val="4A4541"/>
                </a:solidFill>
              </a:rPr>
              <a:t>Chodorow</a:t>
            </a:r>
            <a:r>
              <a:rPr lang="en-US" dirty="0" smtClean="0">
                <a:solidFill>
                  <a:srgbClr val="4A4541"/>
                </a:solidFill>
              </a:rPr>
              <a:t> &amp; Associates</a:t>
            </a:r>
          </a:p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William Benson, Health Benefits ABCs</a:t>
            </a:r>
          </a:p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Human Services Research Institute (HSRI)</a:t>
            </a:r>
            <a:endParaRPr lang="en-US" dirty="0">
              <a:solidFill>
                <a:srgbClr val="4A45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A4541"/>
                </a:solidFill>
              </a:rPr>
              <a:t>National Studies on the LTCOP</a:t>
            </a:r>
            <a:endParaRPr lang="en-US" dirty="0">
              <a:solidFill>
                <a:srgbClr val="4A454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1995: Institute of Medicine completed the first national evaluation of the LTCOP.</a:t>
            </a:r>
          </a:p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2011-2013: ACL/</a:t>
            </a:r>
            <a:r>
              <a:rPr lang="en-US" dirty="0" err="1" smtClean="0">
                <a:solidFill>
                  <a:srgbClr val="4A4541"/>
                </a:solidFill>
              </a:rPr>
              <a:t>AoA</a:t>
            </a:r>
            <a:r>
              <a:rPr lang="en-US" dirty="0" smtClean="0">
                <a:solidFill>
                  <a:srgbClr val="4A4541"/>
                </a:solidFill>
              </a:rPr>
              <a:t> contracted with NORC and its partners to develop a comprehensive evaluation design of the LTCOP.</a:t>
            </a:r>
          </a:p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2015-2018: </a:t>
            </a:r>
            <a:r>
              <a:rPr lang="en-US" dirty="0" err="1" smtClean="0">
                <a:solidFill>
                  <a:srgbClr val="4A4541"/>
                </a:solidFill>
              </a:rPr>
              <a:t>ACL/AoA</a:t>
            </a:r>
            <a:r>
              <a:rPr lang="en-US" dirty="0" smtClean="0">
                <a:solidFill>
                  <a:srgbClr val="4A4541"/>
                </a:solidFill>
              </a:rPr>
              <a:t> contracted with NORC and its partners to conduct a process evaluation of the LTCOP.</a:t>
            </a:r>
          </a:p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Looking ahead: ACL/</a:t>
            </a:r>
            <a:r>
              <a:rPr lang="en-US" dirty="0" err="1" smtClean="0">
                <a:solidFill>
                  <a:srgbClr val="4A4541"/>
                </a:solidFill>
              </a:rPr>
              <a:t>AoA</a:t>
            </a:r>
            <a:r>
              <a:rPr lang="en-US" dirty="0" smtClean="0">
                <a:solidFill>
                  <a:srgbClr val="4A4541"/>
                </a:solidFill>
              </a:rPr>
              <a:t> intends to conduct an outcome evaluation of the LTCOP.</a:t>
            </a:r>
            <a:endParaRPr lang="en-US" dirty="0">
              <a:solidFill>
                <a:srgbClr val="4A45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Process Evaluation and Special Studies Related to the LTCOP</a:t>
            </a:r>
            <a:endParaRPr lang="en-US" dirty="0">
              <a:solidFill>
                <a:srgbClr val="4A454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How </a:t>
            </a:r>
            <a:r>
              <a:rPr lang="en-US" dirty="0">
                <a:solidFill>
                  <a:srgbClr val="4A4541"/>
                </a:solidFill>
              </a:rPr>
              <a:t>is the LTCOP structured and how does it operate </a:t>
            </a:r>
            <a:r>
              <a:rPr lang="en-US" dirty="0" smtClean="0">
                <a:solidFill>
                  <a:srgbClr val="4A4541"/>
                </a:solidFill>
              </a:rPr>
              <a:t>at the </a:t>
            </a:r>
            <a:r>
              <a:rPr lang="en-US" dirty="0">
                <a:solidFill>
                  <a:srgbClr val="4A4541"/>
                </a:solidFill>
              </a:rPr>
              <a:t>local, State, and Federal </a:t>
            </a:r>
            <a:r>
              <a:rPr lang="en-US" dirty="0" smtClean="0">
                <a:solidFill>
                  <a:srgbClr val="4A4541"/>
                </a:solidFill>
              </a:rPr>
              <a:t>levels?</a:t>
            </a:r>
          </a:p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How </a:t>
            </a:r>
            <a:r>
              <a:rPr lang="en-US" dirty="0">
                <a:solidFill>
                  <a:srgbClr val="4A4541"/>
                </a:solidFill>
              </a:rPr>
              <a:t>do LTCOPs use existing resources to </a:t>
            </a:r>
            <a:r>
              <a:rPr lang="en-US" dirty="0" smtClean="0">
                <a:solidFill>
                  <a:srgbClr val="4A4541"/>
                </a:solidFill>
              </a:rPr>
              <a:t>resolve problems </a:t>
            </a:r>
            <a:r>
              <a:rPr lang="en-US" dirty="0">
                <a:solidFill>
                  <a:srgbClr val="4A4541"/>
                </a:solidFill>
              </a:rPr>
              <a:t>of individual residents and to bring </a:t>
            </a:r>
            <a:r>
              <a:rPr lang="en-US" dirty="0" smtClean="0">
                <a:solidFill>
                  <a:srgbClr val="4A4541"/>
                </a:solidFill>
              </a:rPr>
              <a:t>about changes </a:t>
            </a:r>
            <a:r>
              <a:rPr lang="en-US" dirty="0">
                <a:solidFill>
                  <a:srgbClr val="4A4541"/>
                </a:solidFill>
              </a:rPr>
              <a:t>at the facility and governmental (local, State, </a:t>
            </a:r>
            <a:r>
              <a:rPr lang="en-US" dirty="0" smtClean="0">
                <a:solidFill>
                  <a:srgbClr val="4A4541"/>
                </a:solidFill>
              </a:rPr>
              <a:t>and Federal</a:t>
            </a:r>
            <a:r>
              <a:rPr lang="en-US" dirty="0">
                <a:solidFill>
                  <a:srgbClr val="4A4541"/>
                </a:solidFill>
              </a:rPr>
              <a:t>) levels that will improve the quality of </a:t>
            </a:r>
            <a:r>
              <a:rPr lang="en-US" dirty="0" smtClean="0">
                <a:solidFill>
                  <a:srgbClr val="4A4541"/>
                </a:solidFill>
              </a:rPr>
              <a:t>services available/provided?</a:t>
            </a:r>
          </a:p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With </a:t>
            </a:r>
            <a:r>
              <a:rPr lang="en-US" dirty="0">
                <a:solidFill>
                  <a:srgbClr val="4A4541"/>
                </a:solidFill>
              </a:rPr>
              <a:t>whom do LTCOPs partner, and how do LTCOPs </a:t>
            </a:r>
            <a:r>
              <a:rPr lang="en-US" dirty="0" smtClean="0">
                <a:solidFill>
                  <a:srgbClr val="4A4541"/>
                </a:solidFill>
              </a:rPr>
              <a:t>work with </a:t>
            </a:r>
            <a:r>
              <a:rPr lang="en-US" dirty="0">
                <a:solidFill>
                  <a:srgbClr val="4A4541"/>
                </a:solidFill>
              </a:rPr>
              <a:t>partner </a:t>
            </a:r>
            <a:r>
              <a:rPr lang="en-US" dirty="0" smtClean="0">
                <a:solidFill>
                  <a:srgbClr val="4A4541"/>
                </a:solidFill>
              </a:rPr>
              <a:t>programs?</a:t>
            </a:r>
          </a:p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How </a:t>
            </a:r>
            <a:r>
              <a:rPr lang="en-US" dirty="0">
                <a:solidFill>
                  <a:srgbClr val="4A4541"/>
                </a:solidFill>
              </a:rPr>
              <a:t>does the LTCOP provide feedback on </a:t>
            </a:r>
            <a:r>
              <a:rPr lang="en-US" dirty="0" smtClean="0">
                <a:solidFill>
                  <a:srgbClr val="4A4541"/>
                </a:solidFill>
              </a:rPr>
              <a:t>successful practices </a:t>
            </a:r>
            <a:r>
              <a:rPr lang="en-US" dirty="0">
                <a:solidFill>
                  <a:srgbClr val="4A4541"/>
                </a:solidFill>
              </a:rPr>
              <a:t>and areas for improvement?</a:t>
            </a:r>
          </a:p>
        </p:txBody>
      </p:sp>
    </p:spTree>
    <p:extLst>
      <p:ext uri="{BB962C8B-B14F-4D97-AF65-F5344CB8AC3E}">
        <p14:creationId xmlns:p14="http://schemas.microsoft.com/office/powerpoint/2010/main" val="39672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Process Evaluation and Special Studies Related to the LTCOP</a:t>
            </a:r>
            <a:endParaRPr lang="en-US" dirty="0">
              <a:solidFill>
                <a:srgbClr val="4A454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Round 1 Data Collection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Telephone Interviews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Federal Staff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Stakeholders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State Ombudsmen</a:t>
            </a:r>
          </a:p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Round 2 Data Collection 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Online Surveys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State Ombudsmen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Local Ombudsmen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Volunteers</a:t>
            </a:r>
            <a:endParaRPr lang="en-US" dirty="0">
              <a:solidFill>
                <a:srgbClr val="4A45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Study: Research Questions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The LTCOP and Changing Landscape of LTSS</a:t>
            </a:r>
            <a:endParaRPr lang="en-US" dirty="0">
              <a:solidFill>
                <a:srgbClr val="4A454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What </a:t>
            </a:r>
            <a:r>
              <a:rPr lang="en-US" dirty="0">
                <a:solidFill>
                  <a:srgbClr val="4A4541"/>
                </a:solidFill>
              </a:rPr>
              <a:t>are important, defining changes of the LTSS landscape currently and in the foreseeable </a:t>
            </a:r>
            <a:r>
              <a:rPr lang="en-US" dirty="0" smtClean="0">
                <a:solidFill>
                  <a:srgbClr val="4A4541"/>
                </a:solidFill>
              </a:rPr>
              <a:t>future?</a:t>
            </a:r>
          </a:p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How </a:t>
            </a:r>
            <a:r>
              <a:rPr lang="en-US" dirty="0">
                <a:solidFill>
                  <a:srgbClr val="4A4541"/>
                </a:solidFill>
              </a:rPr>
              <a:t>is the LTCOP preparing for, addressing or struggling with these issues?</a:t>
            </a:r>
          </a:p>
          <a:p>
            <a:pPr lvl="2">
              <a:buClrTx/>
            </a:pPr>
            <a:r>
              <a:rPr lang="en-US" dirty="0">
                <a:solidFill>
                  <a:srgbClr val="4A4541"/>
                </a:solidFill>
              </a:rPr>
              <a:t>For those addressing the changes, what is working and why are they using the identified approaches?</a:t>
            </a:r>
          </a:p>
          <a:p>
            <a:pPr lvl="2">
              <a:buClrTx/>
            </a:pPr>
            <a:r>
              <a:rPr lang="en-US" dirty="0">
                <a:solidFill>
                  <a:srgbClr val="4A4541"/>
                </a:solidFill>
              </a:rPr>
              <a:t>For those not addressing the changes, what barriers are they facing?</a:t>
            </a:r>
          </a:p>
          <a:p>
            <a:pPr>
              <a:buClrTx/>
            </a:pPr>
            <a:r>
              <a:rPr lang="en-US" dirty="0">
                <a:solidFill>
                  <a:srgbClr val="4A4541"/>
                </a:solidFill>
              </a:rPr>
              <a:t>What are the policy, advocacy and legal implications of these changes and the ways that the LTCOP is adapting or not adapting</a:t>
            </a:r>
            <a:r>
              <a:rPr lang="en-US" dirty="0" smtClean="0">
                <a:solidFill>
                  <a:srgbClr val="4A4541"/>
                </a:solidFill>
              </a:rPr>
              <a:t>?</a:t>
            </a:r>
            <a:endParaRPr lang="en-US" dirty="0">
              <a:solidFill>
                <a:srgbClr val="4A45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Study: Data Collection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The LTCOP and the Changing Landscape of LTSS</a:t>
            </a:r>
            <a:endParaRPr lang="en-US" dirty="0">
              <a:solidFill>
                <a:srgbClr val="4A454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Process Evaluation of the LTCOP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Round 1 Data Collection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Round 2 Data Collection</a:t>
            </a:r>
          </a:p>
          <a:p>
            <a:pPr>
              <a:buClrTx/>
            </a:pPr>
            <a:r>
              <a:rPr lang="en-US" dirty="0" smtClean="0">
                <a:solidFill>
                  <a:srgbClr val="4A4541"/>
                </a:solidFill>
              </a:rPr>
              <a:t>New Data Collection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Focus Groups</a:t>
            </a:r>
          </a:p>
          <a:p>
            <a:pPr lvl="2">
              <a:buClrTx/>
            </a:pPr>
            <a:r>
              <a:rPr lang="en-US" dirty="0" smtClean="0">
                <a:solidFill>
                  <a:srgbClr val="4A4541"/>
                </a:solidFill>
              </a:rPr>
              <a:t>State Ombudsmen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Site Visits</a:t>
            </a:r>
          </a:p>
          <a:p>
            <a:pPr lvl="1">
              <a:buClrTx/>
            </a:pPr>
            <a:r>
              <a:rPr lang="en-US" dirty="0" smtClean="0">
                <a:solidFill>
                  <a:srgbClr val="4A4541"/>
                </a:solidFill>
              </a:rPr>
              <a:t>Interviews</a:t>
            </a:r>
            <a:endParaRPr lang="en-US" dirty="0">
              <a:solidFill>
                <a:srgbClr val="4A45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Thank You!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Kim Nguyen, PhD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301-634-9495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hlinkClick r:id="rId2"/>
              </a:rPr>
              <a:t>n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hlinkClick r:id="rId2"/>
              </a:rPr>
              <a:t>guyen-kim@norc.org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RC 2016">
  <a:themeElements>
    <a:clrScheme name="Custom 3">
      <a:dk1>
        <a:srgbClr val="55565A"/>
      </a:dk1>
      <a:lt1>
        <a:srgbClr val="FFFFFF"/>
      </a:lt1>
      <a:dk2>
        <a:srgbClr val="A39A94"/>
      </a:dk2>
      <a:lt2>
        <a:srgbClr val="D1CDCA"/>
      </a:lt2>
      <a:accent1>
        <a:srgbClr val="6E6259"/>
      </a:accent1>
      <a:accent2>
        <a:srgbClr val="E87424"/>
      </a:accent2>
      <a:accent3>
        <a:srgbClr val="5D7E95"/>
      </a:accent3>
      <a:accent4>
        <a:srgbClr val="7A9C49"/>
      </a:accent4>
      <a:accent5>
        <a:srgbClr val="71A087"/>
      </a:accent5>
      <a:accent6>
        <a:srgbClr val="8B2332"/>
      </a:accent6>
      <a:hlink>
        <a:srgbClr val="2A2B2C"/>
      </a:hlink>
      <a:folHlink>
        <a:srgbClr val="A39A9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marL="0" indent="0">
          <a:buFontTx/>
          <a:buNone/>
          <a:defRPr sz="2400" kern="0" dirty="0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indent="0">
          <a:buFontTx/>
          <a:buNone/>
          <a:defRPr sz="2200" kern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ORC 2016" id="{60B77D63-6BFA-4205-934B-F86E2B4E5D50}" vid="{352137DB-957E-430B-8394-6937438A5B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deee92c9-028d-4011-ad5f-c1da7d2a86be" ContentTypeId="0x0101005199605B42AE469D8C90AE37E9AA0134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NORC Document" ma:contentTypeID="0x0101005199605B42AE469D8C90AE37E9AA013400C16DAB891493974988567201E481773C" ma:contentTypeVersion="24" ma:contentTypeDescription="Create a new document." ma:contentTypeScope="" ma:versionID="cb08ec71da1da1822d83dfca4d1436c9">
  <xsd:schema xmlns:xsd="http://www.w3.org/2001/XMLSchema" xmlns:xs="http://www.w3.org/2001/XMLSchema" xmlns:p="http://schemas.microsoft.com/office/2006/metadata/properties" xmlns:ns1="http://schemas.microsoft.com/sharepoint/v3" xmlns:ns2="6abe28b5-be46-408d-8f34-9f8e4f47d60d" targetNamespace="http://schemas.microsoft.com/office/2006/metadata/properties" ma:root="true" ma:fieldsID="6c943224943592f167d291e5154c7dc9" ns1:_="" ns2:_="">
    <xsd:import namespace="http://schemas.microsoft.com/sharepoint/v3"/>
    <xsd:import namespace="6abe28b5-be46-408d-8f34-9f8e4f47d60d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2:Archive_x0020_Date" minOccurs="0"/>
                <xsd:element ref="ns2:cf43212e36604384a5f53b543af41f9a" minOccurs="0"/>
                <xsd:element ref="ns2:TaxCatchAll" minOccurs="0"/>
                <xsd:element ref="ns2:TaxCatchAllLabel" minOccurs="0"/>
                <xsd:element ref="ns2:ca158c5648a04dc4808402f5a087cd98" minOccurs="0"/>
                <xsd:element ref="ns2:mae4ce8972fa4a61b77d60ba7dae5f43" minOccurs="0"/>
                <xsd:element ref="ns2:f44d96efa86d44769079842688e62a8c" minOccurs="0"/>
                <xsd:element ref="ns2:k33869f2622648e9a3da5991f8f52a42" minOccurs="0"/>
                <xsd:element ref="ns2:What_x0020_Work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e28b5-be46-408d-8f34-9f8e4f47d60d" elementFormDefault="qualified">
    <xsd:import namespace="http://schemas.microsoft.com/office/2006/documentManagement/types"/>
    <xsd:import namespace="http://schemas.microsoft.com/office/infopath/2007/PartnerControls"/>
    <xsd:element name="Archive_x0020_Date" ma:index="10" nillable="true" ma:displayName="Archive Date" ma:format="DateOnly" ma:internalName="Archive_x0020_Date">
      <xsd:simpleType>
        <xsd:restriction base="dms:DateTime"/>
      </xsd:simpleType>
    </xsd:element>
    <xsd:element name="cf43212e36604384a5f53b543af41f9a" ma:index="11" nillable="true" ma:taxonomy="true" ma:internalName="cf43212e36604384a5f53b543af41f9a" ma:taxonomyFieldName="Department_x0020_Tags" ma:displayName="Department Tags" ma:fieldId="{cf43212e-3660-4384-a5f5-3b543af41f9a}" ma:taxonomyMulti="true" ma:sspId="deee92c9-028d-4011-ad5f-c1da7d2a86be" ma:termSetId="61edde28-bedc-4802-accd-241aa97942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43213ebe-fd53-4d42-9287-f32452cae8e2}" ma:internalName="TaxCatchAll" ma:showField="CatchAllData" ma:web="d825a82a-f963-4a44-afd7-b74957bd8c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43213ebe-fd53-4d42-9287-f32452cae8e2}" ma:internalName="TaxCatchAllLabel" ma:readOnly="true" ma:showField="CatchAllDataLabel" ma:web="d825a82a-f963-4a44-afd7-b74957bd8c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a158c5648a04dc4808402f5a087cd98" ma:index="14" nillable="true" ma:taxonomy="true" ma:internalName="ca158c5648a04dc4808402f5a087cd98" ma:taxonomyFieldName="Location_x0020_Tags" ma:displayName="Location Tags" ma:fieldId="{ca158c56-48a0-4dc4-8084-02f5a087cd98}" ma:taxonomyMulti="true" ma:sspId="deee92c9-028d-4011-ad5f-c1da7d2a86be" ma:termSetId="7538cadb-da77-4d52-a649-62f7147554c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e4ce8972fa4a61b77d60ba7dae5f43" ma:index="15" nillable="true" ma:taxonomy="true" ma:internalName="mae4ce8972fa4a61b77d60ba7dae5f43" ma:taxonomyFieldName="Project_x0020_Tags" ma:displayName="Project Tags" ma:fieldId="{6ae4ce89-72fa-4a61-b77d-60ba7dae5f43}" ma:taxonomyMulti="true" ma:sspId="deee92c9-028d-4011-ad5f-c1da7d2a86be" ma:termSetId="796ce2c6-d5f2-41fa-ba98-0e5924dee18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44d96efa86d44769079842688e62a8c" ma:index="16" nillable="true" ma:taxonomy="true" ma:internalName="f44d96efa86d44769079842688e62a8c" ma:taxonomyFieldName="Topic_x0020_Tags" ma:displayName="Topic Tags" ma:fieldId="{f44d96ef-a86d-4476-9079-842688e62a8c}" ma:taxonomyMulti="true" ma:sspId="deee92c9-028d-4011-ad5f-c1da7d2a86be" ma:termSetId="c53b69f9-baa8-4ba9-80ed-093f1d9c04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33869f2622648e9a3da5991f8f52a42" ma:index="17" nillable="true" ma:taxonomy="true" ma:internalName="k33869f2622648e9a3da5991f8f52a42" ma:taxonomyFieldName="Document_x0020_Type" ma:displayName="Document Type" ma:fieldId="{433869f2-6226-48e9-a3da-5991f8f52a42}" ma:taxonomyMulti="true" ma:sspId="deee92c9-028d-4011-ad5f-c1da7d2a86be" ma:termSetId="5818e682-b0b3-4e18-a1f8-627f6ba681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What_x0020_Works" ma:index="18" nillable="true" ma:displayName="What Works" ma:internalName="What_x0020_Works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cf43212e36604384a5f53b543af41f9a xmlns="6abe28b5-be46-408d-8f34-9f8e4f47d6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39866e77-8ceb-4906-ac6b-e6946f8375da</TermId>
        </TermInfo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39866e77-8ceb-4906-ac6b-e6946f8375da</TermId>
        </TermInfo>
      </Terms>
    </cf43212e36604384a5f53b543af41f9a>
    <k33869f2622648e9a3da5991f8f52a42 xmlns="6abe28b5-be46-408d-8f34-9f8e4f47d60d">
      <Terms xmlns="http://schemas.microsoft.com/office/infopath/2007/PartnerControls"/>
    </k33869f2622648e9a3da5991f8f52a42>
    <Archive_x0020_Date xmlns="6abe28b5-be46-408d-8f34-9f8e4f47d60d">2016-10-05T05:00:00+00:00</Archive_x0020_Date>
    <mae4ce8972fa4a61b77d60ba7dae5f43 xmlns="6abe28b5-be46-408d-8f34-9f8e4f47d60d">
      <Terms xmlns="http://schemas.microsoft.com/office/infopath/2007/PartnerControls"/>
    </mae4ce8972fa4a61b77d60ba7dae5f43>
    <TaxCatchAll xmlns="6abe28b5-be46-408d-8f34-9f8e4f47d60d">
      <Value>1</Value>
    </TaxCatchAll>
    <ca158c5648a04dc4808402f5a087cd98 xmlns="6abe28b5-be46-408d-8f34-9f8e4f47d60d">
      <Terms xmlns="http://schemas.microsoft.com/office/infopath/2007/PartnerControls"/>
    </ca158c5648a04dc4808402f5a087cd98>
    <f44d96efa86d44769079842688e62a8c xmlns="6abe28b5-be46-408d-8f34-9f8e4f47d60d">
      <Terms xmlns="http://schemas.microsoft.com/office/infopath/2007/PartnerControls"/>
    </f44d96efa86d44769079842688e62a8c>
    <What_x0020_Works xmlns="6abe28b5-be46-408d-8f34-9f8e4f47d60d">false</What_x0020_Works>
    <AverageRating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6FEFCA6-0118-46E5-B646-BB37892A9DE4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C94DACFE-5ED9-4E6B-8572-0B25F6066E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abe28b5-be46-408d-8f34-9f8e4f47d6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52C612-C4E1-4B6D-A9F1-EBCE80115AA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7068973-7E75-4DE3-82DF-4AF7B14DCA0C}">
  <ds:schemaRefs>
    <ds:schemaRef ds:uri="http://purl.org/dc/terms/"/>
    <ds:schemaRef ds:uri="http://schemas.microsoft.com/sharepoint/v3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6abe28b5-be46-408d-8f34-9f8e4f47d60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33764</TotalTime>
  <Words>447</Words>
  <Application>Microsoft Office PowerPoint</Application>
  <PresentationFormat>On-screen Show (4:3)</PresentationFormat>
  <Paragraphs>64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Wingdings</vt:lpstr>
      <vt:lpstr>NORC 2016</vt:lpstr>
      <vt:lpstr>Process Evaluation and Special Studies Related to the Long-Term Care Ombudsman Program</vt:lpstr>
      <vt:lpstr>Evaluation Team </vt:lpstr>
      <vt:lpstr>Background </vt:lpstr>
      <vt:lpstr>Research Questions</vt:lpstr>
      <vt:lpstr>Data Collection </vt:lpstr>
      <vt:lpstr>Special Study: Research Questions</vt:lpstr>
      <vt:lpstr>Special Study: Data Collection </vt:lpstr>
      <vt:lpstr>Thank You!</vt:lpstr>
    </vt:vector>
  </TitlesOfParts>
  <Manager>NORC at the University of Chicago</Manager>
  <Company>NORC at the Univeristy of Chicago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Evaluation and Special Studies Related to the Long-Term Care Ombudsman Program</dc:title>
  <dc:subject>This presentation was given at the 2017 HCBS conference. It outlines the evaluation designs planned for the National Long-Term Care Omdubsman Program.</dc:subject>
  <dc:creator>ACL/AoA</dc:creator>
  <cp:keywords>Long-Term Care; Long-Term Services &amp; Supports; Ombudsman Program; Process Evaluation</cp:keywords>
  <cp:lastModifiedBy>Jennifer Scolese</cp:lastModifiedBy>
  <cp:revision>679</cp:revision>
  <cp:lastPrinted>2016-05-10T16:53:28Z</cp:lastPrinted>
  <dcterms:created xsi:type="dcterms:W3CDTF">2011-01-21T18:17:35Z</dcterms:created>
  <dcterms:modified xsi:type="dcterms:W3CDTF">2019-10-03T13:48:33Z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0x0101005199605B42AE469D8C90AE37E9AA013400C16DAB891493974988567201E481773C</vt:lpwstr>
  </property>
  <property fmtid="{D5CDD505-2E9C-101B-9397-08002B2CF9AE}" pid="3" name="Department Tags">
    <vt:lpwstr>1;#Communications|39866e77-8ceb-4906-ac6b-e6946f8375da;#1;#Communications|39866e77-8ceb-4906-ac6b-e6946f8375da</vt:lpwstr>
  </property>
  <property fmtid="{D5CDD505-2E9C-101B-9397-08002B2CF9AE}" pid="4" name="Topic Tags">
    <vt:lpwstr/>
  </property>
  <property fmtid="{D5CDD505-2E9C-101B-9397-08002B2CF9AE}" pid="5" name="Project Tags">
    <vt:lpwstr/>
  </property>
  <property fmtid="{D5CDD505-2E9C-101B-9397-08002B2CF9AE}" pid="6" name="Location Tags">
    <vt:lpwstr/>
  </property>
  <property fmtid="{D5CDD505-2E9C-101B-9397-08002B2CF9AE}" pid="7" name="Document Type">
    <vt:lpwstr/>
  </property>
  <property fmtid="{D5CDD505-2E9C-101B-9397-08002B2CF9AE}" pid="8" name="m12ea18bb4aa40b3aca5c956af63f5e0">
    <vt:lpwstr/>
  </property>
  <property fmtid="{D5CDD505-2E9C-101B-9397-08002B2CF9AE}" pid="9" name="Tags">
    <vt:lpwstr/>
  </property>
</Properties>
</file>